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00" r:id="rId4"/>
    <p:sldId id="299" r:id="rId5"/>
    <p:sldId id="263" r:id="rId6"/>
    <p:sldId id="294" r:id="rId7"/>
    <p:sldId id="273" r:id="rId8"/>
    <p:sldId id="264" r:id="rId9"/>
    <p:sldId id="274" r:id="rId10"/>
    <p:sldId id="279" r:id="rId11"/>
    <p:sldId id="275" r:id="rId12"/>
    <p:sldId id="283" r:id="rId13"/>
    <p:sldId id="284" r:id="rId14"/>
    <p:sldId id="257" r:id="rId15"/>
    <p:sldId id="285" r:id="rId16"/>
    <p:sldId id="266" r:id="rId17"/>
    <p:sldId id="268" r:id="rId18"/>
    <p:sldId id="269" r:id="rId19"/>
    <p:sldId id="282" r:id="rId20"/>
    <p:sldId id="297" r:id="rId21"/>
    <p:sldId id="262" r:id="rId22"/>
    <p:sldId id="261" r:id="rId23"/>
    <p:sldId id="272" r:id="rId24"/>
    <p:sldId id="258" r:id="rId25"/>
    <p:sldId id="298" r:id="rId26"/>
    <p:sldId id="281" r:id="rId27"/>
    <p:sldId id="259" r:id="rId28"/>
    <p:sldId id="260" r:id="rId29"/>
    <p:sldId id="267" r:id="rId30"/>
    <p:sldId id="278" r:id="rId31"/>
    <p:sldId id="295" r:id="rId32"/>
    <p:sldId id="289" r:id="rId33"/>
    <p:sldId id="292" r:id="rId34"/>
    <p:sldId id="293" r:id="rId35"/>
    <p:sldId id="276"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7" d="100"/>
          <a:sy n="137" d="100"/>
        </p:scale>
        <p:origin x="200" y="288"/>
      </p:cViewPr>
      <p:guideLst/>
    </p:cSldViewPr>
  </p:slideViewPr>
  <p:notesTextViewPr>
    <p:cViewPr>
      <p:scale>
        <a:sx n="1" d="1"/>
        <a:sy n="1" d="1"/>
      </p:scale>
      <p:origin x="0" y="0"/>
    </p:cViewPr>
  </p:notesTextViewPr>
  <p:sorterViewPr>
    <p:cViewPr varScale="1">
      <p:scale>
        <a:sx n="1" d="1"/>
        <a:sy n="1" d="1"/>
      </p:scale>
      <p:origin x="0" y="-91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omeb.wou.edu\baltzlem\baltzlem\My%20Documents\WOU%20business\Assoc.%20Provost\IR\Data%20requests\Jay%20Kenton\Retention%20rates%20and%20Graduation%20ra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3707326156927"/>
          <c:y val="5.3552822629434935E-2"/>
          <c:w val="0.67076213531626194"/>
          <c:h val="0.7009933191008989"/>
        </c:manualLayout>
      </c:layout>
      <c:areaChart>
        <c:grouping val="stacked"/>
        <c:varyColors val="0"/>
        <c:ser>
          <c:idx val="0"/>
          <c:order val="0"/>
          <c:tx>
            <c:strRef>
              <c:f>'3-year average'!$U$48</c:f>
              <c:strCache>
                <c:ptCount val="1"/>
                <c:pt idx="0">
                  <c:v>Graduated</c:v>
                </c:pt>
              </c:strCache>
            </c:strRef>
          </c:tx>
          <c:spPr>
            <a:solidFill>
              <a:schemeClr val="tx1"/>
            </a:solidFill>
            <a:ln>
              <a:noFill/>
            </a:ln>
            <a:effectLst/>
          </c:spPr>
          <c:cat>
            <c:strRef>
              <c:f>'3-year average'!$V$47:$AB$47</c:f>
              <c:strCache>
                <c:ptCount val="7"/>
                <c:pt idx="0">
                  <c:v>Fall, Year 1</c:v>
                </c:pt>
                <c:pt idx="1">
                  <c:v>Sophmore</c:v>
                </c:pt>
                <c:pt idx="2">
                  <c:v>Junior</c:v>
                </c:pt>
                <c:pt idx="3">
                  <c:v>Senior</c:v>
                </c:pt>
                <c:pt idx="4">
                  <c:v>5th Year</c:v>
                </c:pt>
                <c:pt idx="5">
                  <c:v>6th Year</c:v>
                </c:pt>
                <c:pt idx="6">
                  <c:v>7th Year</c:v>
                </c:pt>
              </c:strCache>
            </c:strRef>
          </c:cat>
          <c:val>
            <c:numRef>
              <c:f>'3-year average'!$V$48:$AB$48</c:f>
              <c:numCache>
                <c:formatCode>General</c:formatCode>
                <c:ptCount val="7"/>
                <c:pt idx="2" formatCode="0.0">
                  <c:v>0.41563792678073297</c:v>
                </c:pt>
                <c:pt idx="3" formatCode="0.0">
                  <c:v>2.8463524097617152</c:v>
                </c:pt>
                <c:pt idx="4" formatCode="0.0">
                  <c:v>28.165108747594683</c:v>
                </c:pt>
                <c:pt idx="5" formatCode="0.0">
                  <c:v>41.351549909078422</c:v>
                </c:pt>
                <c:pt idx="6" formatCode="0.0">
                  <c:v>44.259041938925158</c:v>
                </c:pt>
              </c:numCache>
            </c:numRef>
          </c:val>
          <c:extLst>
            <c:ext xmlns:c16="http://schemas.microsoft.com/office/drawing/2014/chart" uri="{C3380CC4-5D6E-409C-BE32-E72D297353CC}">
              <c16:uniqueId val="{00000000-4E24-41CE-954A-4FA09B911A5B}"/>
            </c:ext>
          </c:extLst>
        </c:ser>
        <c:ser>
          <c:idx val="1"/>
          <c:order val="1"/>
          <c:tx>
            <c:strRef>
              <c:f>'3-year average'!$U$49</c:f>
              <c:strCache>
                <c:ptCount val="1"/>
                <c:pt idx="0">
                  <c:v>Enrolled</c:v>
                </c:pt>
              </c:strCache>
            </c:strRef>
          </c:tx>
          <c:spPr>
            <a:solidFill>
              <a:srgbClr val="FF0000"/>
            </a:solidFill>
            <a:ln>
              <a:noFill/>
            </a:ln>
            <a:effectLst/>
          </c:spPr>
          <c:cat>
            <c:strRef>
              <c:f>'3-year average'!$V$47:$AB$47</c:f>
              <c:strCache>
                <c:ptCount val="7"/>
                <c:pt idx="0">
                  <c:v>Fall, Year 1</c:v>
                </c:pt>
                <c:pt idx="1">
                  <c:v>Sophmore</c:v>
                </c:pt>
                <c:pt idx="2">
                  <c:v>Junior</c:v>
                </c:pt>
                <c:pt idx="3">
                  <c:v>Senior</c:v>
                </c:pt>
                <c:pt idx="4">
                  <c:v>5th Year</c:v>
                </c:pt>
                <c:pt idx="5">
                  <c:v>6th Year</c:v>
                </c:pt>
                <c:pt idx="6">
                  <c:v>7th Year</c:v>
                </c:pt>
              </c:strCache>
            </c:strRef>
          </c:cat>
          <c:val>
            <c:numRef>
              <c:f>'3-year average'!$V$49:$AB$49</c:f>
              <c:numCache>
                <c:formatCode>0.0</c:formatCode>
                <c:ptCount val="7"/>
                <c:pt idx="0">
                  <c:v>100</c:v>
                </c:pt>
                <c:pt idx="1">
                  <c:v>71.13333333333334</c:v>
                </c:pt>
                <c:pt idx="2">
                  <c:v>58</c:v>
                </c:pt>
                <c:pt idx="3">
                  <c:v>49.966666666666661</c:v>
                </c:pt>
                <c:pt idx="4">
                  <c:v>22.666666666666668</c:v>
                </c:pt>
                <c:pt idx="5">
                  <c:v>7.0999999999999988</c:v>
                </c:pt>
                <c:pt idx="6">
                  <c:v>2.8666666666666671</c:v>
                </c:pt>
              </c:numCache>
            </c:numRef>
          </c:val>
          <c:extLst>
            <c:ext xmlns:c16="http://schemas.microsoft.com/office/drawing/2014/chart" uri="{C3380CC4-5D6E-409C-BE32-E72D297353CC}">
              <c16:uniqueId val="{00000001-4E24-41CE-954A-4FA09B911A5B}"/>
            </c:ext>
          </c:extLst>
        </c:ser>
        <c:ser>
          <c:idx val="2"/>
          <c:order val="2"/>
          <c:tx>
            <c:strRef>
              <c:f>'3-year average'!$U$50</c:f>
              <c:strCache>
                <c:ptCount val="1"/>
                <c:pt idx="0">
                  <c:v>Lost</c:v>
                </c:pt>
              </c:strCache>
            </c:strRef>
          </c:tx>
          <c:spPr>
            <a:solidFill>
              <a:schemeClr val="bg1"/>
            </a:solidFill>
            <a:ln>
              <a:noFill/>
            </a:ln>
            <a:effectLst/>
          </c:spPr>
          <c:cat>
            <c:strRef>
              <c:f>'3-year average'!$V$47:$AB$47</c:f>
              <c:strCache>
                <c:ptCount val="7"/>
                <c:pt idx="0">
                  <c:v>Fall, Year 1</c:v>
                </c:pt>
                <c:pt idx="1">
                  <c:v>Sophmore</c:v>
                </c:pt>
                <c:pt idx="2">
                  <c:v>Junior</c:v>
                </c:pt>
                <c:pt idx="3">
                  <c:v>Senior</c:v>
                </c:pt>
                <c:pt idx="4">
                  <c:v>5th Year</c:v>
                </c:pt>
                <c:pt idx="5">
                  <c:v>6th Year</c:v>
                </c:pt>
                <c:pt idx="6">
                  <c:v>7th Year</c:v>
                </c:pt>
              </c:strCache>
            </c:strRef>
          </c:cat>
          <c:val>
            <c:numRef>
              <c:f>'3-year average'!$V$50:$AB$50</c:f>
              <c:numCache>
                <c:formatCode>0.0</c:formatCode>
                <c:ptCount val="7"/>
                <c:pt idx="1">
                  <c:v>28.86666666666666</c:v>
                </c:pt>
                <c:pt idx="2">
                  <c:v>41.584362073219268</c:v>
                </c:pt>
                <c:pt idx="3">
                  <c:v>47.186980923571625</c:v>
                </c:pt>
                <c:pt idx="4">
                  <c:v>49.168224585738642</c:v>
                </c:pt>
                <c:pt idx="5">
                  <c:v>51.548450090921584</c:v>
                </c:pt>
                <c:pt idx="6">
                  <c:v>52.874291394408168</c:v>
                </c:pt>
              </c:numCache>
            </c:numRef>
          </c:val>
          <c:extLst>
            <c:ext xmlns:c16="http://schemas.microsoft.com/office/drawing/2014/chart" uri="{C3380CC4-5D6E-409C-BE32-E72D297353CC}">
              <c16:uniqueId val="{00000002-4E24-41CE-954A-4FA09B911A5B}"/>
            </c:ext>
          </c:extLst>
        </c:ser>
        <c:dLbls>
          <c:showLegendKey val="0"/>
          <c:showVal val="0"/>
          <c:showCatName val="0"/>
          <c:showSerName val="0"/>
          <c:showPercent val="0"/>
          <c:showBubbleSize val="0"/>
        </c:dLbls>
        <c:axId val="1630709999"/>
        <c:axId val="1630722479"/>
      </c:areaChart>
      <c:catAx>
        <c:axId val="163070999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0722479"/>
        <c:crosses val="autoZero"/>
        <c:auto val="1"/>
        <c:lblAlgn val="ctr"/>
        <c:lblOffset val="100"/>
        <c:noMultiLvlLbl val="0"/>
      </c:catAx>
      <c:valAx>
        <c:axId val="1630722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dirty="0">
                    <a:solidFill>
                      <a:schemeClr val="tx1"/>
                    </a:solidFill>
                    <a:latin typeface="Arial" panose="020B0604020202020204" pitchFamily="34" charset="0"/>
                    <a:cs typeface="Arial" panose="020B0604020202020204" pitchFamily="34" charset="0"/>
                  </a:rPr>
                  <a:t>Percent of First</a:t>
                </a:r>
                <a:r>
                  <a:rPr lang="en-US" sz="1600" baseline="0" dirty="0">
                    <a:solidFill>
                      <a:schemeClr val="tx1"/>
                    </a:solidFill>
                    <a:latin typeface="Arial" panose="020B0604020202020204" pitchFamily="34" charset="0"/>
                    <a:cs typeface="Arial" panose="020B0604020202020204" pitchFamily="34" charset="0"/>
                  </a:rPr>
                  <a:t>-Time, Full-Time Students</a:t>
                </a:r>
                <a:endParaRPr lang="en-US" sz="1600" dirty="0">
                  <a:solidFill>
                    <a:schemeClr val="tx1"/>
                  </a:solidFill>
                  <a:latin typeface="Arial" panose="020B0604020202020204" pitchFamily="34" charset="0"/>
                  <a:cs typeface="Arial" panose="020B0604020202020204" pitchFamily="34" charset="0"/>
                </a:endParaRPr>
              </a:p>
            </c:rich>
          </c:tx>
          <c:layout>
            <c:manualLayout>
              <c:xMode val="edge"/>
              <c:yMode val="edge"/>
              <c:x val="1.0123538037992496E-2"/>
              <c:y val="9.208452313456670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0709999"/>
        <c:crosses val="autoZero"/>
        <c:crossBetween val="midCat"/>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379009-E7A3-478A-B1ED-D8A7729D3CEE}" type="datetimeFigureOut">
              <a:rPr lang="en-US" smtClean="0"/>
              <a:t>9/18/21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C033DB-E724-40E1-AD2C-6BD4BA9FAAAB}" type="slidenum">
              <a:rPr lang="en-US" smtClean="0"/>
              <a:t>‹#›</a:t>
            </a:fld>
            <a:endParaRPr lang="en-US"/>
          </a:p>
        </p:txBody>
      </p:sp>
    </p:spTree>
    <p:extLst>
      <p:ext uri="{BB962C8B-B14F-4D97-AF65-F5344CB8AC3E}">
        <p14:creationId xmlns:p14="http://schemas.microsoft.com/office/powerpoint/2010/main" val="299438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
        <p:nvSpPr>
          <p:cNvPr id="111" name="Google Shape;111;p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a:p>
        </p:txBody>
      </p:sp>
      <p:sp>
        <p:nvSpPr>
          <p:cNvPr id="111" name="Google Shape;111;p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4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7D69-4BD1-4F36-BC24-E235AE050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009D1A-2DB1-4E61-8170-0C9F67C96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6B7C55-DC08-414E-9407-F2219C7FE2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91C294-D00D-48A9-B55E-C413F7340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75451-52C8-41D7-8882-4AFB5D4823D9}"/>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40057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D622-00F0-4279-90D4-14B74CA560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32380C-A324-4FEC-966E-E4A53DB2D6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9915B-8DD9-487A-B92C-CF49C72275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DA14408-398B-4CFF-BCA8-0A8EA8AC8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49487-7F25-44C3-83CD-3D23F925C1AD}"/>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190854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4B9BB-37E5-46F3-9E55-DE674A4E3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43573-6135-47B1-9754-509DA64E63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6F887-8CC5-4503-9CDD-AF579A829D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595A2C-DB3E-47DF-9357-DCFF062CE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2458B-0AD9-4D52-A7E5-2EA9528D346B}"/>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111722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970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93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217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652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385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05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820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349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FD76-DE86-4F92-864D-560F1B024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2C3C6-338A-4F74-A07B-E3243ECB2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C0D1B-51AE-45BD-A0FB-FBF227C375E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A91225-BFBA-4FDB-B8B4-B70A9593B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142FC-A1D6-452D-8DFD-07C818879EBD}"/>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1988731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680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1475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649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330C-E7BF-48A7-83D9-EEBD2D216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6B171-4BA8-4253-AE61-2F3D5F106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9B1473-5411-4A0B-8C22-F6E675FEBF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A39DA88-47EE-4CDF-9593-21BB191F9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10878-617C-4A54-9C77-5F763EF7908E}"/>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378763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558F-DC71-43A7-ACCA-128050CAB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AC9A7-A78F-4C01-9E7F-06432501A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8A59EE-1CD5-4B77-BAB8-472C3DEA8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C6625F-C9E2-42E9-A755-C4DFFCCD17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F01578-5DDB-47C1-823C-0BD5D84D5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88C40-6C61-4EDA-A05B-3882D59A40FD}"/>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37693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261A-E415-4213-92E1-5D223F3FB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A81859-0CFE-428C-A887-0A304C0F6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69CB4C-B180-4288-9267-1D4740339B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C13E8-6659-4620-AAFA-717E93C01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44140-99CD-4773-98DC-21B786713C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6C5684-CF1B-40E7-96E0-790B08F5C3D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FAF1851-F2BB-43EB-BA94-A2A758A0B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C55840-C318-4144-BFFC-4C78B3EA1EFE}"/>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143427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C7CC-8F3D-4CA9-A158-4F483633AA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EAB167-0D55-479E-A2C2-2EDAB786B45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A49CE24-B659-43A4-A86D-03A71C155B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65AC7-50BB-44A4-9675-17FF8EBEC739}"/>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58574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D37E1-2F2E-45FA-B324-471B30CAF40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C67BDAB-A47D-4FF6-990C-FA3F31F57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C8251-4E93-4D66-B47A-ED5AB470D36B}"/>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234287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55F4-A6D2-42CA-962D-D263931AC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E6867-2236-4141-B592-7EB09AD77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C666C-331C-47F2-B2B0-22B64ED69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212FD-4596-4C8C-A1CE-045E74309A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2473D0-B6A5-4713-84C4-A6848FA00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03FCC-8BFE-4D67-BB35-91881A3A0F14}"/>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43642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284C9-E74D-4BB3-A0C2-B025028E5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2ACB3C-DB6A-4E30-9C24-A1E2A0306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988E6D-F364-4C1F-9E78-DAA5CA7F8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C2E21-C2E8-489F-9C20-00A8650766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4A6322-CF0C-487C-A4E9-CB4DDD4A7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4247C-7C68-458B-A2A7-9DFB61D8FA33}"/>
              </a:ext>
            </a:extLst>
          </p:cNvPr>
          <p:cNvSpPr>
            <a:spLocks noGrp="1"/>
          </p:cNvSpPr>
          <p:nvPr>
            <p:ph type="sldNum" sz="quarter" idx="12"/>
          </p:nvPr>
        </p:nvSpPr>
        <p:spPr/>
        <p:txBody>
          <a:bodyPr/>
          <a:lstStyle/>
          <a:p>
            <a:fld id="{50F6439D-14A5-4C9E-944F-3F9A75059980}" type="slidenum">
              <a:rPr lang="en-US" smtClean="0"/>
              <a:t>‹#›</a:t>
            </a:fld>
            <a:endParaRPr lang="en-US"/>
          </a:p>
        </p:txBody>
      </p:sp>
    </p:spTree>
    <p:extLst>
      <p:ext uri="{BB962C8B-B14F-4D97-AF65-F5344CB8AC3E}">
        <p14:creationId xmlns:p14="http://schemas.microsoft.com/office/powerpoint/2010/main" val="324503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9253-EFCF-49EF-A87D-584518E76F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0CC27-FCE6-4473-9620-77C967E23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431DC-954A-4D1D-B560-4D95D10C3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EB0A741-349E-4651-B7C5-4F44E4DBA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83E393-6E1A-4593-B0D3-CE47F0B6D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6439D-14A5-4C9E-944F-3F9A75059980}" type="slidenum">
              <a:rPr lang="en-US" smtClean="0"/>
              <a:t>‹#›</a:t>
            </a:fld>
            <a:endParaRPr lang="en-US"/>
          </a:p>
        </p:txBody>
      </p:sp>
    </p:spTree>
    <p:extLst>
      <p:ext uri="{BB962C8B-B14F-4D97-AF65-F5344CB8AC3E}">
        <p14:creationId xmlns:p14="http://schemas.microsoft.com/office/powerpoint/2010/main" val="3285884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63975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7.png"/><Relationship Id="rId7" Type="http://schemas.openxmlformats.org/officeDocument/2006/relationships/image" Target="../media/image10.tif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1.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C37CF06D-438F-4D25-BB29-95B643AD6B7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003FCD21-0851-4451-B3E2-29DA5EFE5BF8}"/>
              </a:ext>
            </a:extLst>
          </p:cNvPr>
          <p:cNvSpPr>
            <a:spLocks noGrp="1"/>
          </p:cNvSpPr>
          <p:nvPr>
            <p:ph type="ctrTitle"/>
          </p:nvPr>
        </p:nvSpPr>
        <p:spPr/>
        <p:txBody>
          <a:bodyPr/>
          <a:lstStyle/>
          <a:p>
            <a:r>
              <a:rPr lang="en-US" b="1" dirty="0">
                <a:latin typeface="+mn-lt"/>
              </a:rPr>
              <a:t>Western Oregon University</a:t>
            </a:r>
          </a:p>
        </p:txBody>
      </p:sp>
      <p:sp>
        <p:nvSpPr>
          <p:cNvPr id="3" name="Subtitle 2">
            <a:extLst>
              <a:ext uri="{FF2B5EF4-FFF2-40B4-BE49-F238E27FC236}">
                <a16:creationId xmlns:a16="http://schemas.microsoft.com/office/drawing/2014/main" id="{E4DAB03D-CEE2-4379-9A0D-6A05ABC79E54}"/>
              </a:ext>
            </a:extLst>
          </p:cNvPr>
          <p:cNvSpPr>
            <a:spLocks noGrp="1"/>
          </p:cNvSpPr>
          <p:nvPr>
            <p:ph type="subTitle" idx="1"/>
          </p:nvPr>
        </p:nvSpPr>
        <p:spPr/>
        <p:txBody>
          <a:bodyPr>
            <a:normAutofit/>
          </a:bodyPr>
          <a:lstStyle/>
          <a:p>
            <a:r>
              <a:rPr lang="en-US" sz="2800" b="1" dirty="0"/>
              <a:t>Jay Kenton, Interim President</a:t>
            </a:r>
          </a:p>
          <a:p>
            <a:r>
              <a:rPr lang="en-US" sz="2800" b="1" dirty="0"/>
              <a:t>Goals for 2021-22</a:t>
            </a:r>
          </a:p>
        </p:txBody>
      </p:sp>
      <p:sp>
        <p:nvSpPr>
          <p:cNvPr id="4" name="Slide Number Placeholder 3">
            <a:extLst>
              <a:ext uri="{FF2B5EF4-FFF2-40B4-BE49-F238E27FC236}">
                <a16:creationId xmlns:a16="http://schemas.microsoft.com/office/drawing/2014/main" id="{DD13F82B-25DF-49FE-8CCD-ADA5E979617E}"/>
              </a:ext>
            </a:extLst>
          </p:cNvPr>
          <p:cNvSpPr>
            <a:spLocks noGrp="1"/>
          </p:cNvSpPr>
          <p:nvPr>
            <p:ph type="sldNum" sz="quarter" idx="12"/>
          </p:nvPr>
        </p:nvSpPr>
        <p:spPr/>
        <p:txBody>
          <a:bodyPr/>
          <a:lstStyle/>
          <a:p>
            <a:fld id="{50F6439D-14A5-4C9E-944F-3F9A75059980}" type="slidenum">
              <a:rPr lang="en-US" smtClean="0"/>
              <a:t>1</a:t>
            </a:fld>
            <a:endParaRPr lang="en-US"/>
          </a:p>
        </p:txBody>
      </p:sp>
    </p:spTree>
    <p:extLst>
      <p:ext uri="{BB962C8B-B14F-4D97-AF65-F5344CB8AC3E}">
        <p14:creationId xmlns:p14="http://schemas.microsoft.com/office/powerpoint/2010/main" val="278511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E5344145-6AB6-46A6-BA8A-7E66BF4FA618}"/>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A0ABBE00-58D0-47A1-BA4E-2F9092AF8BD6}"/>
              </a:ext>
            </a:extLst>
          </p:cNvPr>
          <p:cNvSpPr>
            <a:spLocks noGrp="1"/>
          </p:cNvSpPr>
          <p:nvPr>
            <p:ph type="title"/>
          </p:nvPr>
        </p:nvSpPr>
        <p:spPr>
          <a:xfrm>
            <a:off x="820616" y="883870"/>
            <a:ext cx="10515600" cy="839421"/>
          </a:xfrm>
        </p:spPr>
        <p:txBody>
          <a:bodyPr/>
          <a:lstStyle/>
          <a:p>
            <a:r>
              <a:rPr lang="en-US" b="1" dirty="0">
                <a:latin typeface="+mn-lt"/>
              </a:rPr>
              <a:t>Opportunities for WOU Today</a:t>
            </a:r>
          </a:p>
        </p:txBody>
      </p:sp>
      <p:sp>
        <p:nvSpPr>
          <p:cNvPr id="3" name="Content Placeholder 2">
            <a:extLst>
              <a:ext uri="{FF2B5EF4-FFF2-40B4-BE49-F238E27FC236}">
                <a16:creationId xmlns:a16="http://schemas.microsoft.com/office/drawing/2014/main" id="{338F0A90-2779-4F26-B7AA-B56DEC5D6643}"/>
              </a:ext>
            </a:extLst>
          </p:cNvPr>
          <p:cNvSpPr>
            <a:spLocks noGrp="1"/>
          </p:cNvSpPr>
          <p:nvPr>
            <p:ph idx="1"/>
          </p:nvPr>
        </p:nvSpPr>
        <p:spPr>
          <a:xfrm>
            <a:off x="627176" y="1608987"/>
            <a:ext cx="10515600" cy="4475285"/>
          </a:xfrm>
        </p:spPr>
        <p:txBody>
          <a:bodyPr>
            <a:normAutofit/>
          </a:bodyPr>
          <a:lstStyle/>
          <a:p>
            <a:pPr marL="342900" indent="-342900">
              <a:lnSpc>
                <a:spcPct val="107000"/>
              </a:lnSpc>
              <a:spcBef>
                <a:spcPts val="0"/>
              </a:spcBef>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Top teacher education college in Oregon.  Bilingual Teacher Pathways  programs touted by                Secretary of Education Cardona as a national model to be replicated.</a:t>
            </a:r>
          </a:p>
          <a:p>
            <a:pPr marL="342900" indent="-342900">
              <a:lnSpc>
                <a:spcPct val="107000"/>
              </a:lnSpc>
              <a:spcBef>
                <a:spcPts val="0"/>
              </a:spcBef>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Hispanic Serving Institution – close to a large populations of Latino people.  Currently, 21.4% of UG students are of Hispanic origin: statewide K-12 is 24.4%.  Attaining this status brings with it Federal funding to support students and programs, but </a:t>
            </a:r>
            <a:r>
              <a:rPr lang="en-US" sz="1800" b="1" dirty="0">
                <a:latin typeface="Calibri" panose="020F0502020204030204" pitchFamily="34" charset="0"/>
                <a:ea typeface="Calibri" panose="020F0502020204030204" pitchFamily="34" charset="0"/>
                <a:cs typeface="Times New Roman" panose="02020603050405020304" pitchFamily="18" charset="0"/>
              </a:rPr>
              <a:t>we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need to also be a Hispanic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Success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Institution.</a:t>
            </a:r>
          </a:p>
          <a:p>
            <a:pPr marL="342900" indent="-342900">
              <a:lnSpc>
                <a:spcPct val="107000"/>
              </a:lnSpc>
              <a:spcBef>
                <a:spcPts val="0"/>
              </a:spcBef>
              <a:buFont typeface="+mj-lt"/>
              <a:buAutoNum type="arabicPeriod"/>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WOU:Salem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 new in 2021-22, state capital, state workforce development</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Offers venue to adult and working population for degree completion, graduate programming and training programs.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Growing graduate programs with newfound authority to offer professional doctorate degrees.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Nationally renowned programs in ASL, Deaf, Blind and Hard of Hearing fields.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Criminal justice program expansion into social justice and justice studies.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more flexible general education program that creates multiple pathways for student success.</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Quality of the people at the university – faculty, staff and students – experienced, competent and longstanding employees in many key areas throughout campus that can play a key role in concerted effort to rebuild enrollment and finances of the university.</a:t>
            </a:r>
          </a:p>
          <a:p>
            <a:pPr marL="0" marR="0" lvl="0" indent="0">
              <a:lnSpc>
                <a:spcPct val="107000"/>
              </a:lnSpc>
              <a:spcBef>
                <a:spcPts val="0"/>
              </a:spcBef>
              <a:spcAft>
                <a:spcPts val="800"/>
              </a:spcAft>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B5470C-F948-45D4-A187-27DC92E03F93}"/>
              </a:ext>
            </a:extLst>
          </p:cNvPr>
          <p:cNvSpPr>
            <a:spLocks noGrp="1"/>
          </p:cNvSpPr>
          <p:nvPr>
            <p:ph type="sldNum" sz="quarter" idx="12"/>
          </p:nvPr>
        </p:nvSpPr>
        <p:spPr/>
        <p:txBody>
          <a:bodyPr/>
          <a:lstStyle/>
          <a:p>
            <a:fld id="{50F6439D-14A5-4C9E-944F-3F9A75059980}" type="slidenum">
              <a:rPr lang="en-US" smtClean="0"/>
              <a:t>10</a:t>
            </a:fld>
            <a:endParaRPr lang="en-US"/>
          </a:p>
        </p:txBody>
      </p:sp>
    </p:spTree>
    <p:extLst>
      <p:ext uri="{BB962C8B-B14F-4D97-AF65-F5344CB8AC3E}">
        <p14:creationId xmlns:p14="http://schemas.microsoft.com/office/powerpoint/2010/main" val="241469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7" name="Google Shape;93;p14">
            <a:extLst>
              <a:ext uri="{FF2B5EF4-FFF2-40B4-BE49-F238E27FC236}">
                <a16:creationId xmlns:a16="http://schemas.microsoft.com/office/drawing/2014/main" id="{07160299-C60C-4D13-868D-FE3F631CFCB7}"/>
              </a:ext>
            </a:extLst>
          </p:cNvPr>
          <p:cNvSpPr txBox="1"/>
          <p:nvPr/>
        </p:nvSpPr>
        <p:spPr>
          <a:xfrm>
            <a:off x="290945" y="1371599"/>
            <a:ext cx="10141527" cy="387927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13" name="Google Shape;113;p17"/>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pic>
        <p:nvPicPr>
          <p:cNvPr id="114" name="Google Shape;114;p17"/>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5" name="Google Shape;115;p17"/>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116" name="Google Shape;116;p17"/>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8" name="Title 1">
            <a:extLst>
              <a:ext uri="{FF2B5EF4-FFF2-40B4-BE49-F238E27FC236}">
                <a16:creationId xmlns:a16="http://schemas.microsoft.com/office/drawing/2014/main" id="{32CDAF26-F11D-413D-A686-1F119CC3D389}"/>
              </a:ext>
            </a:extLst>
          </p:cNvPr>
          <p:cNvSpPr>
            <a:spLocks noGrp="1"/>
          </p:cNvSpPr>
          <p:nvPr>
            <p:ph type="title"/>
          </p:nvPr>
        </p:nvSpPr>
        <p:spPr>
          <a:xfrm>
            <a:off x="638324" y="838866"/>
            <a:ext cx="10515600" cy="918552"/>
          </a:xfrm>
        </p:spPr>
        <p:txBody>
          <a:bodyPr/>
          <a:lstStyle/>
          <a:p>
            <a:r>
              <a:rPr lang="en-US" b="1" dirty="0">
                <a:latin typeface="Calibri" panose="020F0502020204030204" pitchFamily="34" charset="0"/>
                <a:cs typeface="Calibri" panose="020F0502020204030204" pitchFamily="34" charset="0"/>
              </a:rPr>
              <a:t>Opportunities Today (cont.)</a:t>
            </a:r>
          </a:p>
        </p:txBody>
      </p:sp>
      <p:sp>
        <p:nvSpPr>
          <p:cNvPr id="9" name="Content Placeholder 2">
            <a:extLst>
              <a:ext uri="{FF2B5EF4-FFF2-40B4-BE49-F238E27FC236}">
                <a16:creationId xmlns:a16="http://schemas.microsoft.com/office/drawing/2014/main" id="{C877983D-2455-4B05-A8A3-74B751CD1E6F}"/>
              </a:ext>
            </a:extLst>
          </p:cNvPr>
          <p:cNvSpPr txBox="1">
            <a:spLocks/>
          </p:cNvSpPr>
          <p:nvPr/>
        </p:nvSpPr>
        <p:spPr>
          <a:xfrm>
            <a:off x="625046" y="16321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Beauty and location of the campus – quintessential small college campus with tree lined                  streets, historic  buildings.  The oldest and safest public campus.  Set in the pastoral rolling                      hills of the mid-Willamette valley.  The small school experience in the heart of the valley.</a:t>
            </a:r>
          </a:p>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Growing sponsored projects with national centers in Community Policing, </a:t>
            </a:r>
            <a:r>
              <a:rPr lang="en-US" sz="1800" b="1" kern="0" dirty="0">
                <a:ea typeface="Calibri" panose="020F0502020204030204" pitchFamily="34" charset="0"/>
                <a:cs typeface="Times New Roman" panose="02020603050405020304" pitchFamily="18" charset="0"/>
              </a:rPr>
              <a:t>Restorative Justice and Reentry Center</a:t>
            </a:r>
            <a:r>
              <a:rPr lang="en-US" sz="1800" b="1" kern="0" dirty="0">
                <a:latin typeface="Calibri" panose="020F0502020204030204" pitchFamily="34" charset="0"/>
                <a:ea typeface="Calibri" panose="020F0502020204030204" pitchFamily="34" charset="0"/>
                <a:cs typeface="Times New Roman" panose="02020603050405020304" pitchFamily="18" charset="0"/>
              </a:rPr>
              <a:t> and Childcare Evaluation and Support Center; near the top of our peer group in sponsored projects consistently; opportunity for more programs with funding from Federal and State governments.</a:t>
            </a:r>
          </a:p>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Partnerships with community colleges, Willamette promise, TSPC, Willamette Law School, etc.</a:t>
            </a:r>
          </a:p>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Medical partnerships (OHSU, Corvallis Clinic, Salem Hospital) and possible new programs in DPT, OT, etc.</a:t>
            </a:r>
          </a:p>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Comprehensive Campaign and 170</a:t>
            </a:r>
            <a:r>
              <a:rPr lang="en-US" sz="1800" b="1" kern="0" baseline="30000" dirty="0">
                <a:latin typeface="Calibri" panose="020F0502020204030204" pitchFamily="34" charset="0"/>
                <a:ea typeface="Calibri" panose="020F0502020204030204" pitchFamily="34" charset="0"/>
                <a:cs typeface="Times New Roman" panose="02020603050405020304" pitchFamily="18" charset="0"/>
              </a:rPr>
              <a:t>th</a:t>
            </a:r>
            <a:r>
              <a:rPr lang="en-US" sz="1800" b="1" kern="0" dirty="0">
                <a:latin typeface="Calibri" panose="020F0502020204030204" pitchFamily="34" charset="0"/>
                <a:ea typeface="Calibri" panose="020F0502020204030204" pitchFamily="34" charset="0"/>
                <a:cs typeface="Times New Roman" panose="02020603050405020304" pitchFamily="18" charset="0"/>
              </a:rPr>
              <a:t> anniversary celebration in 2026 – Scholarships, capital and support.  Energizes Foundation and Alumni in support of WOU.</a:t>
            </a:r>
          </a:p>
          <a:p>
            <a:pPr marL="342900">
              <a:lnSpc>
                <a:spcPct val="107000"/>
              </a:lnSpc>
              <a:spcBef>
                <a:spcPts val="0"/>
              </a:spcBef>
              <a:buAutoNum type="arabicPeriod" startAt="9"/>
            </a:pPr>
            <a:r>
              <a:rPr lang="en-US" sz="1800" b="1" kern="0" dirty="0">
                <a:latin typeface="Calibri" panose="020F0502020204030204" pitchFamily="34" charset="0"/>
                <a:ea typeface="Calibri" panose="020F0502020204030204" pitchFamily="34" charset="0"/>
                <a:cs typeface="Times New Roman" panose="02020603050405020304" pitchFamily="18" charset="0"/>
              </a:rPr>
              <a:t>Momentum and convergence of will on diversity, equity and inclusion initiatives (Board Statement and committee, new Freedom Center and search for first chief diversity officer).</a:t>
            </a:r>
          </a:p>
        </p:txBody>
      </p:sp>
      <p:sp>
        <p:nvSpPr>
          <p:cNvPr id="2" name="Slide Number Placeholder 1">
            <a:extLst>
              <a:ext uri="{FF2B5EF4-FFF2-40B4-BE49-F238E27FC236}">
                <a16:creationId xmlns:a16="http://schemas.microsoft.com/office/drawing/2014/main" id="{1BEDAFF1-DDEC-49B2-A83A-992EA747C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7" name="Google Shape;93;p14">
            <a:extLst>
              <a:ext uri="{FF2B5EF4-FFF2-40B4-BE49-F238E27FC236}">
                <a16:creationId xmlns:a16="http://schemas.microsoft.com/office/drawing/2014/main" id="{07160299-C60C-4D13-868D-FE3F631CFCB7}"/>
              </a:ext>
            </a:extLst>
          </p:cNvPr>
          <p:cNvSpPr txBox="1"/>
          <p:nvPr/>
        </p:nvSpPr>
        <p:spPr>
          <a:xfrm>
            <a:off x="290945" y="1371599"/>
            <a:ext cx="10141527" cy="387927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13" name="Google Shape;113;p17"/>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pic>
        <p:nvPicPr>
          <p:cNvPr id="114" name="Google Shape;114;p17"/>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5" name="Google Shape;115;p17"/>
          <p:cNvPicPr preferRelativeResize="0"/>
          <p:nvPr/>
        </p:nvPicPr>
        <p:blipFill rotWithShape="1">
          <a:blip r:embed="rId5">
            <a:alphaModFix/>
          </a:blip>
          <a:srcRect/>
          <a:stretch/>
        </p:blipFill>
        <p:spPr>
          <a:xfrm>
            <a:off x="0" y="0"/>
            <a:ext cx="12192000" cy="6858000"/>
          </a:xfrm>
          <a:prstGeom prst="rect">
            <a:avLst/>
          </a:prstGeom>
          <a:noFill/>
          <a:ln>
            <a:noFill/>
          </a:ln>
        </p:spPr>
      </p:pic>
      <p:pic>
        <p:nvPicPr>
          <p:cNvPr id="116" name="Google Shape;116;p17"/>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8" name="Title 1">
            <a:extLst>
              <a:ext uri="{FF2B5EF4-FFF2-40B4-BE49-F238E27FC236}">
                <a16:creationId xmlns:a16="http://schemas.microsoft.com/office/drawing/2014/main" id="{32CDAF26-F11D-413D-A686-1F119CC3D389}"/>
              </a:ext>
            </a:extLst>
          </p:cNvPr>
          <p:cNvSpPr>
            <a:spLocks noGrp="1"/>
          </p:cNvSpPr>
          <p:nvPr>
            <p:ph type="title"/>
          </p:nvPr>
        </p:nvSpPr>
        <p:spPr>
          <a:xfrm>
            <a:off x="530471" y="1086098"/>
            <a:ext cx="10515600" cy="918552"/>
          </a:xfrm>
        </p:spPr>
        <p:txBody>
          <a:bodyPr/>
          <a:lstStyle/>
          <a:p>
            <a:r>
              <a:rPr lang="en-US" b="1" dirty="0">
                <a:latin typeface="Calibri" panose="020F0502020204030204" pitchFamily="34" charset="0"/>
                <a:cs typeface="Calibri" panose="020F0502020204030204" pitchFamily="34" charset="0"/>
              </a:rPr>
              <a:t>Opportunities Today (cont.)</a:t>
            </a:r>
          </a:p>
        </p:txBody>
      </p:sp>
      <p:sp>
        <p:nvSpPr>
          <p:cNvPr id="9" name="Content Placeholder 2">
            <a:extLst>
              <a:ext uri="{FF2B5EF4-FFF2-40B4-BE49-F238E27FC236}">
                <a16:creationId xmlns:a16="http://schemas.microsoft.com/office/drawing/2014/main" id="{C877983D-2455-4B05-A8A3-74B751CD1E6F}"/>
              </a:ext>
            </a:extLst>
          </p:cNvPr>
          <p:cNvSpPr txBox="1">
            <a:spLocks/>
          </p:cNvSpPr>
          <p:nvPr/>
        </p:nvSpPr>
        <p:spPr>
          <a:xfrm>
            <a:off x="554708" y="1931134"/>
            <a:ext cx="11062855" cy="23595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lnSpc>
                <a:spcPct val="107000"/>
              </a:lnSpc>
              <a:spcBef>
                <a:spcPts val="0"/>
              </a:spcBef>
              <a:buAutoNum type="arabicPeriod" startAt="15"/>
            </a:pPr>
            <a:r>
              <a:rPr lang="en-US" sz="2000" b="1" kern="0" dirty="0">
                <a:latin typeface="Calibri" panose="020F0502020204030204" pitchFamily="34" charset="0"/>
                <a:ea typeface="Calibri" panose="020F0502020204030204" pitchFamily="34" charset="0"/>
                <a:cs typeface="Times New Roman" panose="02020603050405020304" pitchFamily="18" charset="0"/>
              </a:rPr>
              <a:t>Experienced trustees with key contacts and circles of influence.</a:t>
            </a:r>
          </a:p>
          <a:p>
            <a:pPr indent="-457200">
              <a:lnSpc>
                <a:spcPct val="107000"/>
              </a:lnSpc>
              <a:spcBef>
                <a:spcPts val="0"/>
              </a:spcBef>
              <a:buAutoNum type="arabicPeriod" startAt="15"/>
            </a:pPr>
            <a:r>
              <a:rPr lang="en-US" sz="2000" b="1" kern="0" dirty="0">
                <a:latin typeface="Calibri" panose="020F0502020204030204" pitchFamily="34" charset="0"/>
                <a:ea typeface="Calibri" panose="020F0502020204030204" pitchFamily="34" charset="0"/>
                <a:cs typeface="Times New Roman" panose="02020603050405020304" pitchFamily="18" charset="0"/>
              </a:rPr>
              <a:t>Men’s soccer adds new dynamic to campus and complements HSI work.</a:t>
            </a:r>
          </a:p>
          <a:p>
            <a:pPr indent="-457200">
              <a:lnSpc>
                <a:spcPct val="107000"/>
              </a:lnSpc>
              <a:spcBef>
                <a:spcPts val="0"/>
              </a:spcBef>
              <a:buAutoNum type="arabicPeriod" startAt="15"/>
            </a:pPr>
            <a:r>
              <a:rPr lang="en-US" sz="2000" b="1" kern="0" dirty="0">
                <a:latin typeface="Calibri" panose="020F0502020204030204" pitchFamily="34" charset="0"/>
                <a:ea typeface="Calibri" panose="020F0502020204030204" pitchFamily="34" charset="0"/>
                <a:cs typeface="Times New Roman" panose="02020603050405020304" pitchFamily="18" charset="0"/>
              </a:rPr>
              <a:t>Capital funding for capital renewal and new Student Success Center secured and ready to design/build.  This allows the university to build a space that meets the future needs of students and revitalizes the center of the campus.</a:t>
            </a:r>
          </a:p>
        </p:txBody>
      </p:sp>
      <p:sp>
        <p:nvSpPr>
          <p:cNvPr id="2" name="Slide Number Placeholder 1">
            <a:extLst>
              <a:ext uri="{FF2B5EF4-FFF2-40B4-BE49-F238E27FC236}">
                <a16:creationId xmlns:a16="http://schemas.microsoft.com/office/drawing/2014/main" id="{A6FAD7E3-52AB-4047-8BD8-851A95F6D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34737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71BB8B15-B958-4832-86BC-71E99E53B85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854F1506-BECF-479D-817A-CBF4D1F4F5C4}"/>
              </a:ext>
            </a:extLst>
          </p:cNvPr>
          <p:cNvSpPr>
            <a:spLocks noGrp="1"/>
          </p:cNvSpPr>
          <p:nvPr>
            <p:ph type="title"/>
          </p:nvPr>
        </p:nvSpPr>
        <p:spPr>
          <a:xfrm>
            <a:off x="838200" y="1040661"/>
            <a:ext cx="10515600" cy="858520"/>
          </a:xfrm>
        </p:spPr>
        <p:txBody>
          <a:bodyPr/>
          <a:lstStyle/>
          <a:p>
            <a:r>
              <a:rPr lang="en-US" b="1" dirty="0">
                <a:latin typeface="+mn-lt"/>
              </a:rPr>
              <a:t>Enrollment - Recruitment</a:t>
            </a:r>
          </a:p>
        </p:txBody>
      </p:sp>
      <p:sp>
        <p:nvSpPr>
          <p:cNvPr id="3" name="Content Placeholder 2">
            <a:extLst>
              <a:ext uri="{FF2B5EF4-FFF2-40B4-BE49-F238E27FC236}">
                <a16:creationId xmlns:a16="http://schemas.microsoft.com/office/drawing/2014/main" id="{D2801BE1-EFFA-4E1B-8E25-A271F216FCC7}"/>
              </a:ext>
            </a:extLst>
          </p:cNvPr>
          <p:cNvSpPr>
            <a:spLocks noGrp="1"/>
          </p:cNvSpPr>
          <p:nvPr>
            <p:ph idx="1"/>
          </p:nvPr>
        </p:nvSpPr>
        <p:spPr>
          <a:xfrm>
            <a:off x="820616" y="1995850"/>
            <a:ext cx="10515600" cy="3907938"/>
          </a:xfrm>
        </p:spPr>
        <p:txBody>
          <a:bodyPr>
            <a:normAutofit/>
          </a:bodyPr>
          <a:lstStyle/>
          <a:p>
            <a:r>
              <a:rPr lang="en-US" b="1" dirty="0"/>
              <a:t>Goals for new student recruitment</a:t>
            </a:r>
          </a:p>
          <a:p>
            <a:pPr lvl="1">
              <a:buFont typeface="Courier New" panose="02070309020205020404" pitchFamily="49" charset="0"/>
              <a:buChar char="o"/>
            </a:pPr>
            <a:r>
              <a:rPr lang="en-US" dirty="0"/>
              <a:t>Broken down by high school/region and counselor assignments;</a:t>
            </a:r>
          </a:p>
          <a:p>
            <a:pPr lvl="1">
              <a:buFont typeface="Courier New" panose="02070309020205020404" pitchFamily="49" charset="0"/>
              <a:buChar char="o"/>
            </a:pPr>
            <a:r>
              <a:rPr lang="en-US" dirty="0"/>
              <a:t>New freshmen;</a:t>
            </a:r>
          </a:p>
          <a:p>
            <a:pPr lvl="1">
              <a:buFont typeface="Courier New" panose="02070309020205020404" pitchFamily="49" charset="0"/>
              <a:buChar char="o"/>
            </a:pPr>
            <a:r>
              <a:rPr lang="en-US" dirty="0"/>
              <a:t>Transfer students;</a:t>
            </a:r>
          </a:p>
          <a:p>
            <a:pPr lvl="1">
              <a:buFont typeface="Courier New" panose="02070309020205020404" pitchFamily="49" charset="0"/>
              <a:buChar char="o"/>
            </a:pPr>
            <a:r>
              <a:rPr lang="en-US" dirty="0"/>
              <a:t>Degree completion and adult learners; and</a:t>
            </a:r>
          </a:p>
          <a:p>
            <a:pPr lvl="1">
              <a:buFont typeface="Courier New" panose="02070309020205020404" pitchFamily="49" charset="0"/>
              <a:buChar char="o"/>
            </a:pPr>
            <a:r>
              <a:rPr lang="en-US" dirty="0"/>
              <a:t>Graduate students – accomplished via Graduate Studies.</a:t>
            </a:r>
          </a:p>
          <a:p>
            <a:pPr lvl="1">
              <a:buFont typeface="Courier New" panose="02070309020205020404" pitchFamily="49" charset="0"/>
              <a:buChar char="o"/>
            </a:pPr>
            <a:r>
              <a:rPr lang="en-US" dirty="0"/>
              <a:t>Address handoffs: when we stop recruiting and start on-boarding, etc. our yield rate (admission to matriculation) is very low and needs to improve.</a:t>
            </a:r>
          </a:p>
        </p:txBody>
      </p:sp>
      <p:sp>
        <p:nvSpPr>
          <p:cNvPr id="4" name="Slide Number Placeholder 3">
            <a:extLst>
              <a:ext uri="{FF2B5EF4-FFF2-40B4-BE49-F238E27FC236}">
                <a16:creationId xmlns:a16="http://schemas.microsoft.com/office/drawing/2014/main" id="{8EE8EB56-AA0E-4E75-84B5-D0AA716BF941}"/>
              </a:ext>
            </a:extLst>
          </p:cNvPr>
          <p:cNvSpPr>
            <a:spLocks noGrp="1"/>
          </p:cNvSpPr>
          <p:nvPr>
            <p:ph type="sldNum" sz="quarter" idx="12"/>
          </p:nvPr>
        </p:nvSpPr>
        <p:spPr/>
        <p:txBody>
          <a:bodyPr/>
          <a:lstStyle/>
          <a:p>
            <a:fld id="{50F6439D-14A5-4C9E-944F-3F9A75059980}" type="slidenum">
              <a:rPr lang="en-US" smtClean="0"/>
              <a:t>13</a:t>
            </a:fld>
            <a:endParaRPr lang="en-US"/>
          </a:p>
        </p:txBody>
      </p:sp>
    </p:spTree>
    <p:extLst>
      <p:ext uri="{BB962C8B-B14F-4D97-AF65-F5344CB8AC3E}">
        <p14:creationId xmlns:p14="http://schemas.microsoft.com/office/powerpoint/2010/main" val="272035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71BB8B15-B958-4832-86BC-71E99E53B85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854F1506-BECF-479D-817A-CBF4D1F4F5C4}"/>
              </a:ext>
            </a:extLst>
          </p:cNvPr>
          <p:cNvSpPr>
            <a:spLocks noGrp="1"/>
          </p:cNvSpPr>
          <p:nvPr>
            <p:ph type="title"/>
          </p:nvPr>
        </p:nvSpPr>
        <p:spPr>
          <a:xfrm>
            <a:off x="794240" y="917573"/>
            <a:ext cx="10515600" cy="858520"/>
          </a:xfrm>
        </p:spPr>
        <p:txBody>
          <a:bodyPr/>
          <a:lstStyle/>
          <a:p>
            <a:r>
              <a:rPr lang="en-US" b="1" dirty="0">
                <a:latin typeface="+mn-lt"/>
              </a:rPr>
              <a:t>Enrollment - Recruitment</a:t>
            </a:r>
          </a:p>
        </p:txBody>
      </p:sp>
      <p:sp>
        <p:nvSpPr>
          <p:cNvPr id="3" name="Content Placeholder 2">
            <a:extLst>
              <a:ext uri="{FF2B5EF4-FFF2-40B4-BE49-F238E27FC236}">
                <a16:creationId xmlns:a16="http://schemas.microsoft.com/office/drawing/2014/main" id="{D2801BE1-EFFA-4E1B-8E25-A271F216FCC7}"/>
              </a:ext>
            </a:extLst>
          </p:cNvPr>
          <p:cNvSpPr>
            <a:spLocks noGrp="1"/>
          </p:cNvSpPr>
          <p:nvPr>
            <p:ph idx="1"/>
          </p:nvPr>
        </p:nvSpPr>
        <p:spPr>
          <a:xfrm>
            <a:off x="759071" y="1877450"/>
            <a:ext cx="10515600" cy="2826433"/>
          </a:xfrm>
        </p:spPr>
        <p:txBody>
          <a:bodyPr>
            <a:normAutofit fontScale="25000" lnSpcReduction="20000"/>
          </a:bodyPr>
          <a:lstStyle/>
          <a:p>
            <a:r>
              <a:rPr lang="en-US" sz="11200" b="1" dirty="0"/>
              <a:t>Pandemic may delay decisions to attend college:</a:t>
            </a:r>
          </a:p>
          <a:p>
            <a:pPr lvl="1">
              <a:spcAft>
                <a:spcPts val="500"/>
              </a:spcAft>
              <a:buFont typeface="Courier New" panose="02070309020205020404" pitchFamily="49" charset="0"/>
              <a:buChar char="o"/>
            </a:pPr>
            <a:r>
              <a:rPr lang="en-US" sz="9600" dirty="0"/>
              <a:t>Contacting students who were registered in 2020-21, did not graduate and have not re-enrolled for Fall 2021;</a:t>
            </a:r>
          </a:p>
          <a:p>
            <a:pPr lvl="1">
              <a:spcAft>
                <a:spcPts val="500"/>
              </a:spcAft>
              <a:buFont typeface="Courier New" panose="02070309020205020404" pitchFamily="49" charset="0"/>
              <a:buChar char="o"/>
            </a:pPr>
            <a:r>
              <a:rPr lang="en-US" sz="9600" dirty="0"/>
              <a:t>Contacting students who have been admitted, applied and in some cases accepted financial aid, but who have not registered for Fall 2021 classes;</a:t>
            </a:r>
          </a:p>
          <a:p>
            <a:pPr lvl="1">
              <a:spcAft>
                <a:spcPts val="500"/>
              </a:spcAft>
              <a:buFont typeface="Courier New" panose="02070309020205020404" pitchFamily="49" charset="0"/>
              <a:buChar char="o"/>
            </a:pPr>
            <a:r>
              <a:rPr lang="en-US" sz="9600" dirty="0"/>
              <a:t>Contacting students who applied for admissions or financial aid, with incomplete applications – offering a $1,000 fee remission to those with incomplete financial application as an incentive to complete application and register for classes; </a:t>
            </a:r>
          </a:p>
          <a:p>
            <a:pPr lvl="1">
              <a:spcAft>
                <a:spcPts val="500"/>
              </a:spcAft>
              <a:buFont typeface="Courier New" panose="02070309020205020404" pitchFamily="49" charset="0"/>
              <a:buChar char="o"/>
            </a:pPr>
            <a:r>
              <a:rPr lang="en-US" sz="9600" dirty="0"/>
              <a:t>Added staffing for admissions to better organize on-campus events and more fully utilize technology solutions in the office; and</a:t>
            </a:r>
          </a:p>
          <a:p>
            <a:pPr lvl="1">
              <a:spcAft>
                <a:spcPts val="500"/>
              </a:spcAft>
              <a:buFont typeface="Courier New" panose="02070309020205020404" pitchFamily="49" charset="0"/>
              <a:buChar char="o"/>
            </a:pPr>
            <a:r>
              <a:rPr lang="en-US" sz="9600" dirty="0"/>
              <a:t>Radio, social media and other print ads targeting procrastinators.</a:t>
            </a:r>
          </a:p>
        </p:txBody>
      </p:sp>
      <p:sp>
        <p:nvSpPr>
          <p:cNvPr id="4" name="Slide Number Placeholder 3">
            <a:extLst>
              <a:ext uri="{FF2B5EF4-FFF2-40B4-BE49-F238E27FC236}">
                <a16:creationId xmlns:a16="http://schemas.microsoft.com/office/drawing/2014/main" id="{8EE8EB56-AA0E-4E75-84B5-D0AA716BF941}"/>
              </a:ext>
            </a:extLst>
          </p:cNvPr>
          <p:cNvSpPr>
            <a:spLocks noGrp="1"/>
          </p:cNvSpPr>
          <p:nvPr>
            <p:ph type="sldNum" sz="quarter" idx="12"/>
          </p:nvPr>
        </p:nvSpPr>
        <p:spPr/>
        <p:txBody>
          <a:bodyPr/>
          <a:lstStyle/>
          <a:p>
            <a:fld id="{50F6439D-14A5-4C9E-944F-3F9A75059980}" type="slidenum">
              <a:rPr lang="en-US" smtClean="0"/>
              <a:t>14</a:t>
            </a:fld>
            <a:endParaRPr lang="en-US"/>
          </a:p>
        </p:txBody>
      </p:sp>
    </p:spTree>
    <p:extLst>
      <p:ext uri="{BB962C8B-B14F-4D97-AF65-F5344CB8AC3E}">
        <p14:creationId xmlns:p14="http://schemas.microsoft.com/office/powerpoint/2010/main" val="35196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0F54E192-D2B3-468A-B09F-9656C40CB75A}"/>
              </a:ext>
            </a:extLst>
          </p:cNvPr>
          <p:cNvPicPr preferRelativeResize="0"/>
          <p:nvPr/>
        </p:nvPicPr>
        <p:blipFill rotWithShape="1">
          <a:blip r:embed="rId2">
            <a:alphaModFix/>
          </a:blip>
          <a:srcRect/>
          <a:stretch/>
        </p:blipFill>
        <p:spPr>
          <a:xfrm>
            <a:off x="200025" y="0"/>
            <a:ext cx="12192000" cy="6858000"/>
          </a:xfrm>
          <a:prstGeom prst="rect">
            <a:avLst/>
          </a:prstGeom>
          <a:noFill/>
          <a:ln>
            <a:noFill/>
          </a:ln>
        </p:spPr>
      </p:pic>
      <p:sp>
        <p:nvSpPr>
          <p:cNvPr id="2" name="Title 1">
            <a:extLst>
              <a:ext uri="{FF2B5EF4-FFF2-40B4-BE49-F238E27FC236}">
                <a16:creationId xmlns:a16="http://schemas.microsoft.com/office/drawing/2014/main" id="{59EF0605-8E62-4BD0-9878-F91EE5327FD4}"/>
              </a:ext>
            </a:extLst>
          </p:cNvPr>
          <p:cNvSpPr>
            <a:spLocks noGrp="1"/>
          </p:cNvSpPr>
          <p:nvPr>
            <p:ph type="title"/>
          </p:nvPr>
        </p:nvSpPr>
        <p:spPr>
          <a:xfrm>
            <a:off x="838200" y="584934"/>
            <a:ext cx="10515600" cy="1325563"/>
          </a:xfrm>
        </p:spPr>
        <p:txBody>
          <a:bodyPr/>
          <a:lstStyle/>
          <a:p>
            <a:r>
              <a:rPr lang="en-US" b="1" dirty="0">
                <a:latin typeface="+mn-lt"/>
              </a:rPr>
              <a:t>Enrollment - Recruitment</a:t>
            </a:r>
            <a:endParaRPr lang="en-US" dirty="0">
              <a:latin typeface="+mn-lt"/>
            </a:endParaRPr>
          </a:p>
        </p:txBody>
      </p:sp>
      <p:sp>
        <p:nvSpPr>
          <p:cNvPr id="3" name="Content Placeholder 2">
            <a:extLst>
              <a:ext uri="{FF2B5EF4-FFF2-40B4-BE49-F238E27FC236}">
                <a16:creationId xmlns:a16="http://schemas.microsoft.com/office/drawing/2014/main" id="{E47DB489-D17A-47CC-BC42-9410D1CD8B0D}"/>
              </a:ext>
            </a:extLst>
          </p:cNvPr>
          <p:cNvSpPr>
            <a:spLocks noGrp="1"/>
          </p:cNvSpPr>
          <p:nvPr>
            <p:ph idx="1"/>
          </p:nvPr>
        </p:nvSpPr>
        <p:spPr>
          <a:xfrm>
            <a:off x="838198" y="1783131"/>
            <a:ext cx="10515600" cy="4351338"/>
          </a:xfrm>
        </p:spPr>
        <p:txBody>
          <a:bodyPr>
            <a:normAutofit fontScale="92500" lnSpcReduction="20000"/>
          </a:bodyPr>
          <a:lstStyle/>
          <a:p>
            <a:r>
              <a:rPr lang="en-US" b="1" dirty="0"/>
              <a:t>Greater outreach to the Latino Community</a:t>
            </a:r>
          </a:p>
          <a:p>
            <a:pPr lvl="1"/>
            <a:r>
              <a:rPr lang="en-US" b="1" dirty="0"/>
              <a:t>We are close to being qualified as a Hispanic </a:t>
            </a:r>
            <a:r>
              <a:rPr lang="en-US" b="1" u="sng" dirty="0"/>
              <a:t>Serving</a:t>
            </a:r>
            <a:r>
              <a:rPr lang="en-US" b="1" dirty="0"/>
              <a:t> Institution (HSI)</a:t>
            </a:r>
          </a:p>
          <a:p>
            <a:pPr lvl="2">
              <a:buFont typeface="Courier New" panose="02070309020205020404" pitchFamily="49" charset="0"/>
              <a:buChar char="o"/>
            </a:pPr>
            <a:r>
              <a:rPr lang="en-US" sz="2200" dirty="0"/>
              <a:t>Fall 2020 IPEDS data show 21.4% of UG students are of Hispanic/Latino origin and this does not include a very diverse group of Willamette Promise students who don’t register until Spring quarter.</a:t>
            </a:r>
          </a:p>
          <a:p>
            <a:pPr lvl="2">
              <a:buFont typeface="Courier New" panose="02070309020205020404" pitchFamily="49" charset="0"/>
              <a:buChar char="o"/>
            </a:pPr>
            <a:r>
              <a:rPr lang="en-US" sz="2200" dirty="0"/>
              <a:t>Becoming a HSI will open new funding opportunities for WOU.</a:t>
            </a:r>
          </a:p>
          <a:p>
            <a:pPr lvl="2">
              <a:buFont typeface="Courier New" panose="02070309020205020404" pitchFamily="49" charset="0"/>
              <a:buChar char="o"/>
            </a:pPr>
            <a:r>
              <a:rPr lang="en-US" sz="2200" dirty="0"/>
              <a:t>We need to also focus on being a Hispanic </a:t>
            </a:r>
            <a:r>
              <a:rPr lang="en-US" sz="2200" u="sng" dirty="0"/>
              <a:t>Success</a:t>
            </a:r>
            <a:r>
              <a:rPr lang="en-US" sz="2200" dirty="0"/>
              <a:t> Institution.</a:t>
            </a:r>
          </a:p>
          <a:p>
            <a:pPr lvl="2">
              <a:buFont typeface="Courier New" panose="02070309020205020404" pitchFamily="49" charset="0"/>
              <a:buChar char="o"/>
            </a:pPr>
            <a:r>
              <a:rPr lang="en-US" sz="2200" dirty="0"/>
              <a:t>Board member Arredondo will provide an introduction to Latino/Hispanic community leaders in Woodburn, Salem and Independence in September.</a:t>
            </a:r>
          </a:p>
          <a:p>
            <a:pPr lvl="2">
              <a:buFont typeface="Courier New" panose="02070309020205020404" pitchFamily="49" charset="0"/>
              <a:buChar char="o"/>
            </a:pPr>
            <a:r>
              <a:rPr lang="en-US" sz="2200" dirty="0"/>
              <a:t>Adding Men’s soccer will appeal to this community.</a:t>
            </a:r>
          </a:p>
          <a:p>
            <a:pPr lvl="1"/>
            <a:r>
              <a:rPr lang="en-US" b="1" dirty="0"/>
              <a:t>24.4% of all students in Oregon’s K-12 system are Latino/Hispanic in 2020-21</a:t>
            </a:r>
          </a:p>
          <a:p>
            <a:pPr lvl="2">
              <a:buFont typeface="Courier New" panose="02070309020205020404" pitchFamily="49" charset="0"/>
              <a:buChar char="o"/>
            </a:pPr>
            <a:r>
              <a:rPr lang="en-US" sz="2200" dirty="0"/>
              <a:t>Hispanic student populations in K-12 schools near WOU: Woodburn - 86%, Marion county - ~50%, Monmouth/Independence – 45% </a:t>
            </a:r>
          </a:p>
          <a:p>
            <a:pPr lvl="1"/>
            <a:r>
              <a:rPr lang="en-US" b="1" dirty="0"/>
              <a:t>Looking for outdoor areas to have colorful murals painted to create a more appealing and welcoming, less institutionalized environment.</a:t>
            </a:r>
          </a:p>
          <a:p>
            <a:pPr lvl="1"/>
            <a:endParaRPr lang="en-US" dirty="0"/>
          </a:p>
        </p:txBody>
      </p:sp>
      <p:sp>
        <p:nvSpPr>
          <p:cNvPr id="4" name="Slide Number Placeholder 3">
            <a:extLst>
              <a:ext uri="{FF2B5EF4-FFF2-40B4-BE49-F238E27FC236}">
                <a16:creationId xmlns:a16="http://schemas.microsoft.com/office/drawing/2014/main" id="{36F5EEB1-879C-497F-B36A-E10503932A5C}"/>
              </a:ext>
            </a:extLst>
          </p:cNvPr>
          <p:cNvSpPr>
            <a:spLocks noGrp="1"/>
          </p:cNvSpPr>
          <p:nvPr>
            <p:ph type="sldNum" sz="quarter" idx="12"/>
          </p:nvPr>
        </p:nvSpPr>
        <p:spPr/>
        <p:txBody>
          <a:bodyPr/>
          <a:lstStyle/>
          <a:p>
            <a:fld id="{50F6439D-14A5-4C9E-944F-3F9A75059980}" type="slidenum">
              <a:rPr lang="en-US" smtClean="0"/>
              <a:t>15</a:t>
            </a:fld>
            <a:endParaRPr lang="en-US"/>
          </a:p>
        </p:txBody>
      </p:sp>
    </p:spTree>
    <p:extLst>
      <p:ext uri="{BB962C8B-B14F-4D97-AF65-F5344CB8AC3E}">
        <p14:creationId xmlns:p14="http://schemas.microsoft.com/office/powerpoint/2010/main" val="234965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0136D13F-B26E-41F3-8BEB-1CF717ED3B1A}"/>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65F3918E-614F-4386-851A-9B5C03131E3F}"/>
              </a:ext>
            </a:extLst>
          </p:cNvPr>
          <p:cNvSpPr>
            <a:spLocks noGrp="1"/>
          </p:cNvSpPr>
          <p:nvPr>
            <p:ph type="title"/>
          </p:nvPr>
        </p:nvSpPr>
        <p:spPr>
          <a:xfrm>
            <a:off x="838200" y="831114"/>
            <a:ext cx="10515600" cy="962513"/>
          </a:xfrm>
        </p:spPr>
        <p:txBody>
          <a:bodyPr/>
          <a:lstStyle/>
          <a:p>
            <a:r>
              <a:rPr lang="en-US" b="1" dirty="0">
                <a:latin typeface="+mn-lt"/>
              </a:rPr>
              <a:t>Improved Marketing for Enrollment</a:t>
            </a:r>
          </a:p>
        </p:txBody>
      </p:sp>
      <p:sp>
        <p:nvSpPr>
          <p:cNvPr id="3" name="Content Placeholder 2">
            <a:extLst>
              <a:ext uri="{FF2B5EF4-FFF2-40B4-BE49-F238E27FC236}">
                <a16:creationId xmlns:a16="http://schemas.microsoft.com/office/drawing/2014/main" id="{37A2D25B-29FB-46CC-BB94-10896E93F75D}"/>
              </a:ext>
            </a:extLst>
          </p:cNvPr>
          <p:cNvSpPr>
            <a:spLocks noGrp="1"/>
          </p:cNvSpPr>
          <p:nvPr>
            <p:ph idx="1"/>
          </p:nvPr>
        </p:nvSpPr>
        <p:spPr>
          <a:xfrm>
            <a:off x="838200" y="1702537"/>
            <a:ext cx="10515600" cy="4351338"/>
          </a:xfrm>
        </p:spPr>
        <p:txBody>
          <a:bodyPr>
            <a:normAutofit fontScale="92500" lnSpcReduction="20000"/>
          </a:bodyPr>
          <a:lstStyle/>
          <a:p>
            <a:r>
              <a:rPr lang="en-US" dirty="0"/>
              <a:t>Billboards (targeting 2022-23);</a:t>
            </a:r>
          </a:p>
          <a:p>
            <a:r>
              <a:rPr lang="en-US" dirty="0"/>
              <a:t>Radio ads targeting Fall 2021 enrollment – there is still time to apply, be admitted and attend classes for the Fall term;</a:t>
            </a:r>
          </a:p>
          <a:p>
            <a:pPr lvl="1">
              <a:buFont typeface="Courier New" panose="02070309020205020404" pitchFamily="49" charset="0"/>
              <a:buChar char="o"/>
            </a:pPr>
            <a:r>
              <a:rPr lang="en-US" dirty="0"/>
              <a:t>Spanish speaking radio – El Rey 93.1 FM</a:t>
            </a:r>
          </a:p>
          <a:p>
            <a:r>
              <a:rPr lang="en-US" dirty="0"/>
              <a:t>Catholic Newsletters – twice a month in English, once per month in Spanish for four months;</a:t>
            </a:r>
          </a:p>
          <a:p>
            <a:r>
              <a:rPr lang="en-US" dirty="0"/>
              <a:t>Streaming TV, network TV, gaming platforms, geofencing key areas (Hillsboro, Hood River, Woodburn, Salem-Keizer and Roseburg/Grants Pass) through KOIN; </a:t>
            </a:r>
          </a:p>
          <a:p>
            <a:r>
              <a:rPr lang="en-US" dirty="0"/>
              <a:t>Direct mailers; and</a:t>
            </a:r>
          </a:p>
          <a:p>
            <a:r>
              <a:rPr lang="en-US" dirty="0"/>
              <a:t>EAB to do targeted marketing to degree completion students, adult learners and graduate students.</a:t>
            </a:r>
          </a:p>
        </p:txBody>
      </p:sp>
      <p:sp>
        <p:nvSpPr>
          <p:cNvPr id="4" name="Slide Number Placeholder 3">
            <a:extLst>
              <a:ext uri="{FF2B5EF4-FFF2-40B4-BE49-F238E27FC236}">
                <a16:creationId xmlns:a16="http://schemas.microsoft.com/office/drawing/2014/main" id="{911C1624-CF8F-4273-82AF-0A57EA07472E}"/>
              </a:ext>
            </a:extLst>
          </p:cNvPr>
          <p:cNvSpPr>
            <a:spLocks noGrp="1"/>
          </p:cNvSpPr>
          <p:nvPr>
            <p:ph type="sldNum" sz="quarter" idx="12"/>
          </p:nvPr>
        </p:nvSpPr>
        <p:spPr/>
        <p:txBody>
          <a:bodyPr/>
          <a:lstStyle/>
          <a:p>
            <a:fld id="{50F6439D-14A5-4C9E-944F-3F9A75059980}" type="slidenum">
              <a:rPr lang="en-US" smtClean="0"/>
              <a:t>16</a:t>
            </a:fld>
            <a:endParaRPr lang="en-US"/>
          </a:p>
        </p:txBody>
      </p:sp>
    </p:spTree>
    <p:extLst>
      <p:ext uri="{BB962C8B-B14F-4D97-AF65-F5344CB8AC3E}">
        <p14:creationId xmlns:p14="http://schemas.microsoft.com/office/powerpoint/2010/main" val="129974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C84C281D-086F-4F6A-95CD-7B2E0F97CF27}"/>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E5E5A2E3-F449-43A0-9249-7E93518171DF}"/>
              </a:ext>
            </a:extLst>
          </p:cNvPr>
          <p:cNvSpPr>
            <a:spLocks noGrp="1"/>
          </p:cNvSpPr>
          <p:nvPr>
            <p:ph type="title"/>
          </p:nvPr>
        </p:nvSpPr>
        <p:spPr>
          <a:xfrm>
            <a:off x="668216" y="857490"/>
            <a:ext cx="9064868" cy="1325563"/>
          </a:xfrm>
        </p:spPr>
        <p:txBody>
          <a:bodyPr/>
          <a:lstStyle/>
          <a:p>
            <a:r>
              <a:rPr lang="en-US" sz="4200" b="1" dirty="0">
                <a:latin typeface="+mn-lt"/>
              </a:rPr>
              <a:t>Strategic Use of Financial Aid to Recruit and Retain Students</a:t>
            </a:r>
            <a:r>
              <a:rPr lang="en-US" sz="2000" b="1" dirty="0"/>
              <a:t> </a:t>
            </a:r>
          </a:p>
        </p:txBody>
      </p:sp>
      <p:sp>
        <p:nvSpPr>
          <p:cNvPr id="3" name="Content Placeholder 2">
            <a:extLst>
              <a:ext uri="{FF2B5EF4-FFF2-40B4-BE49-F238E27FC236}">
                <a16:creationId xmlns:a16="http://schemas.microsoft.com/office/drawing/2014/main" id="{6505EAE0-D95F-4150-B7BC-CC6C3727B478}"/>
              </a:ext>
            </a:extLst>
          </p:cNvPr>
          <p:cNvSpPr>
            <a:spLocks noGrp="1"/>
          </p:cNvSpPr>
          <p:nvPr>
            <p:ph idx="1"/>
          </p:nvPr>
        </p:nvSpPr>
        <p:spPr>
          <a:xfrm>
            <a:off x="838200" y="2142142"/>
            <a:ext cx="10515600" cy="4351338"/>
          </a:xfrm>
        </p:spPr>
        <p:txBody>
          <a:bodyPr>
            <a:normAutofit fontScale="77500" lnSpcReduction="20000"/>
          </a:bodyPr>
          <a:lstStyle/>
          <a:p>
            <a:r>
              <a:rPr lang="en-US" b="1" dirty="0"/>
              <a:t>Focus on average net tuition revenue per student;</a:t>
            </a:r>
          </a:p>
          <a:p>
            <a:r>
              <a:rPr lang="en-US" b="1" dirty="0"/>
              <a:t>Identify out of pocket costs for each student population;</a:t>
            </a:r>
          </a:p>
          <a:p>
            <a:r>
              <a:rPr lang="en-US" b="1" dirty="0"/>
              <a:t>Optimize financial aid offers:</a:t>
            </a:r>
          </a:p>
          <a:p>
            <a:pPr lvl="1">
              <a:buFont typeface="Courier New" panose="02070309020205020404" pitchFamily="49" charset="0"/>
              <a:buChar char="o"/>
            </a:pPr>
            <a:r>
              <a:rPr lang="en-US" sz="2600" dirty="0" err="1"/>
              <a:t>Ruffelo</a:t>
            </a:r>
            <a:r>
              <a:rPr lang="en-US" sz="2600" dirty="0"/>
              <a:t> Noel Levitz contract;</a:t>
            </a:r>
          </a:p>
          <a:p>
            <a:r>
              <a:rPr lang="en-US" b="1" dirty="0"/>
              <a:t>Centralize the management of most fee remission programs – today decision making is disbursed throughout the campus which creates delays and fragments strategic effect;</a:t>
            </a:r>
          </a:p>
          <a:p>
            <a:r>
              <a:rPr lang="en-US" b="1" dirty="0"/>
              <a:t>Identify capacity within academic programs and target recruitment to fill empty seats;</a:t>
            </a:r>
          </a:p>
          <a:p>
            <a:r>
              <a:rPr lang="en-US" b="1" dirty="0"/>
              <a:t>Target aid to attain and sustain HSI initiative;</a:t>
            </a:r>
          </a:p>
          <a:p>
            <a:r>
              <a:rPr lang="en-US" b="1" dirty="0"/>
              <a:t>Improve application/awarding process and timing; and</a:t>
            </a:r>
          </a:p>
          <a:p>
            <a:r>
              <a:rPr lang="en-US" b="1" dirty="0"/>
              <a:t>In the process of implementing Banner Financial Aid module:</a:t>
            </a:r>
          </a:p>
          <a:p>
            <a:pPr lvl="1">
              <a:buFont typeface="Courier New" panose="02070309020205020404" pitchFamily="49" charset="0"/>
              <a:buChar char="o"/>
            </a:pPr>
            <a:r>
              <a:rPr lang="en-US" sz="2600" dirty="0"/>
              <a:t>Currently paying for two software licenses – Banner and </a:t>
            </a:r>
            <a:r>
              <a:rPr lang="en-US" sz="2600" dirty="0" err="1"/>
              <a:t>PowerFaids</a:t>
            </a:r>
            <a:r>
              <a:rPr lang="en-US" sz="2600" dirty="0"/>
              <a:t>.</a:t>
            </a:r>
          </a:p>
        </p:txBody>
      </p:sp>
      <p:sp>
        <p:nvSpPr>
          <p:cNvPr id="4" name="Slide Number Placeholder 3">
            <a:extLst>
              <a:ext uri="{FF2B5EF4-FFF2-40B4-BE49-F238E27FC236}">
                <a16:creationId xmlns:a16="http://schemas.microsoft.com/office/drawing/2014/main" id="{A4ACC025-69ED-4A12-B7E5-D1D8DD56D069}"/>
              </a:ext>
            </a:extLst>
          </p:cNvPr>
          <p:cNvSpPr>
            <a:spLocks noGrp="1"/>
          </p:cNvSpPr>
          <p:nvPr>
            <p:ph type="sldNum" sz="quarter" idx="12"/>
          </p:nvPr>
        </p:nvSpPr>
        <p:spPr/>
        <p:txBody>
          <a:bodyPr/>
          <a:lstStyle/>
          <a:p>
            <a:fld id="{50F6439D-14A5-4C9E-944F-3F9A75059980}" type="slidenum">
              <a:rPr lang="en-US" smtClean="0"/>
              <a:t>17</a:t>
            </a:fld>
            <a:endParaRPr lang="en-US"/>
          </a:p>
        </p:txBody>
      </p:sp>
    </p:spTree>
    <p:extLst>
      <p:ext uri="{BB962C8B-B14F-4D97-AF65-F5344CB8AC3E}">
        <p14:creationId xmlns:p14="http://schemas.microsoft.com/office/powerpoint/2010/main" val="148512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116;p17">
            <a:extLst>
              <a:ext uri="{FF2B5EF4-FFF2-40B4-BE49-F238E27FC236}">
                <a16:creationId xmlns:a16="http://schemas.microsoft.com/office/drawing/2014/main" id="{D6F2846B-E6F0-4BE4-9447-2DCEFE71C16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 name="Slide Number Placeholder 3">
            <a:extLst>
              <a:ext uri="{FF2B5EF4-FFF2-40B4-BE49-F238E27FC236}">
                <a16:creationId xmlns:a16="http://schemas.microsoft.com/office/drawing/2014/main" id="{1882B2E0-6B1B-42BA-A24A-E2D651BC18AA}"/>
              </a:ext>
            </a:extLst>
          </p:cNvPr>
          <p:cNvSpPr>
            <a:spLocks noGrp="1"/>
          </p:cNvSpPr>
          <p:nvPr>
            <p:ph type="sldNum" sz="quarter" idx="12"/>
          </p:nvPr>
        </p:nvSpPr>
        <p:spPr/>
        <p:txBody>
          <a:bodyPr/>
          <a:lstStyle/>
          <a:p>
            <a:fld id="{50F6439D-14A5-4C9E-944F-3F9A75059980}" type="slidenum">
              <a:rPr lang="en-US" smtClean="0"/>
              <a:t>18</a:t>
            </a:fld>
            <a:endParaRPr lang="en-US"/>
          </a:p>
        </p:txBody>
      </p:sp>
      <p:grpSp>
        <p:nvGrpSpPr>
          <p:cNvPr id="47" name="Group 46">
            <a:extLst>
              <a:ext uri="{FF2B5EF4-FFF2-40B4-BE49-F238E27FC236}">
                <a16:creationId xmlns:a16="http://schemas.microsoft.com/office/drawing/2014/main" id="{2AD10BCD-BFD9-45D1-8872-6788EA307844}"/>
              </a:ext>
            </a:extLst>
          </p:cNvPr>
          <p:cNvGrpSpPr/>
          <p:nvPr/>
        </p:nvGrpSpPr>
        <p:grpSpPr>
          <a:xfrm>
            <a:off x="395654" y="1328321"/>
            <a:ext cx="8877300" cy="4491168"/>
            <a:chOff x="739140" y="1466895"/>
            <a:chExt cx="11141618" cy="5240612"/>
          </a:xfrm>
        </p:grpSpPr>
        <p:grpSp>
          <p:nvGrpSpPr>
            <p:cNvPr id="27" name="Group 26">
              <a:extLst>
                <a:ext uri="{FF2B5EF4-FFF2-40B4-BE49-F238E27FC236}">
                  <a16:creationId xmlns:a16="http://schemas.microsoft.com/office/drawing/2014/main" id="{04FFB5CC-905F-4A43-94BD-0D1D20540BB5}"/>
                </a:ext>
              </a:extLst>
            </p:cNvPr>
            <p:cNvGrpSpPr/>
            <p:nvPr/>
          </p:nvGrpSpPr>
          <p:grpSpPr>
            <a:xfrm>
              <a:off x="739140" y="1466895"/>
              <a:ext cx="11141618" cy="5240612"/>
              <a:chOff x="464820" y="1558335"/>
              <a:chExt cx="11141618" cy="5240612"/>
            </a:xfrm>
          </p:grpSpPr>
          <p:graphicFrame>
            <p:nvGraphicFramePr>
              <p:cNvPr id="12" name="Chart 11">
                <a:extLst>
                  <a:ext uri="{FF2B5EF4-FFF2-40B4-BE49-F238E27FC236}">
                    <a16:creationId xmlns:a16="http://schemas.microsoft.com/office/drawing/2014/main" id="{FFE863FE-CD28-4E6A-82A4-5032742BE3FE}"/>
                  </a:ext>
                </a:extLst>
              </p:cNvPr>
              <p:cNvGraphicFramePr>
                <a:graphicFrameLocks/>
              </p:cNvGraphicFramePr>
              <p:nvPr>
                <p:extLst>
                  <p:ext uri="{D42A27DB-BD31-4B8C-83A1-F6EECF244321}">
                    <p14:modId xmlns:p14="http://schemas.microsoft.com/office/powerpoint/2010/main" val="3081602172"/>
                  </p:ext>
                </p:extLst>
              </p:nvPr>
            </p:nvGraphicFramePr>
            <p:xfrm>
              <a:off x="464820" y="1558335"/>
              <a:ext cx="9451340" cy="52406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CAAD3C8-CD52-465E-BF00-6E9DBFE56734}"/>
                  </a:ext>
                </a:extLst>
              </p:cNvPr>
              <p:cNvSpPr txBox="1"/>
              <p:nvPr/>
            </p:nvSpPr>
            <p:spPr>
              <a:xfrm>
                <a:off x="2068061" y="1598577"/>
                <a:ext cx="2679836" cy="68235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Retention of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year students: 71% </a:t>
                </a:r>
              </a:p>
            </p:txBody>
          </p:sp>
          <p:cxnSp>
            <p:nvCxnSpPr>
              <p:cNvPr id="10" name="Straight Arrow Connector 9">
                <a:extLst>
                  <a:ext uri="{FF2B5EF4-FFF2-40B4-BE49-F238E27FC236}">
                    <a16:creationId xmlns:a16="http://schemas.microsoft.com/office/drawing/2014/main" id="{1DE67558-AFE6-41E6-AB24-9C185015C5A5}"/>
                  </a:ext>
                </a:extLst>
              </p:cNvPr>
              <p:cNvCxnSpPr>
                <a:cxnSpLocks/>
              </p:cNvCxnSpPr>
              <p:nvPr/>
            </p:nvCxnSpPr>
            <p:spPr>
              <a:xfrm flipH="1">
                <a:off x="2757942" y="2305427"/>
                <a:ext cx="281283" cy="400111"/>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930F9FB-3417-4634-B727-1292B54B80BD}"/>
                  </a:ext>
                </a:extLst>
              </p:cNvPr>
              <p:cNvSpPr txBox="1"/>
              <p:nvPr/>
            </p:nvSpPr>
            <p:spPr>
              <a:xfrm>
                <a:off x="6170686" y="2777833"/>
                <a:ext cx="2848428" cy="68235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4-year </a:t>
                </a:r>
              </a:p>
              <a:p>
                <a:pPr algn="ctr"/>
                <a:r>
                  <a:rPr lang="en-US" sz="1600" dirty="0">
                    <a:latin typeface="Arial" panose="020B0604020202020204" pitchFamily="34" charset="0"/>
                    <a:cs typeface="Arial" panose="020B0604020202020204" pitchFamily="34" charset="0"/>
                  </a:rPr>
                  <a:t>Graduation Rate: 28% </a:t>
                </a:r>
              </a:p>
            </p:txBody>
          </p:sp>
          <p:cxnSp>
            <p:nvCxnSpPr>
              <p:cNvPr id="15" name="Straight Arrow Connector 14">
                <a:extLst>
                  <a:ext uri="{FF2B5EF4-FFF2-40B4-BE49-F238E27FC236}">
                    <a16:creationId xmlns:a16="http://schemas.microsoft.com/office/drawing/2014/main" id="{CED35EAE-D560-4893-9E1F-765B9274BF73}"/>
                  </a:ext>
                </a:extLst>
              </p:cNvPr>
              <p:cNvCxnSpPr>
                <a:cxnSpLocks/>
              </p:cNvCxnSpPr>
              <p:nvPr/>
            </p:nvCxnSpPr>
            <p:spPr>
              <a:xfrm flipH="1">
                <a:off x="6170686" y="3479403"/>
                <a:ext cx="388958" cy="87884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B527C7-A445-414E-9800-4B28234488B5}"/>
                  </a:ext>
                </a:extLst>
              </p:cNvPr>
              <p:cNvSpPr txBox="1"/>
              <p:nvPr/>
            </p:nvSpPr>
            <p:spPr>
              <a:xfrm>
                <a:off x="8690518" y="3402577"/>
                <a:ext cx="2915920" cy="707886"/>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6-year </a:t>
                </a:r>
              </a:p>
              <a:p>
                <a:pPr algn="ctr"/>
                <a:r>
                  <a:rPr lang="en-US" sz="1600" dirty="0">
                    <a:latin typeface="Arial" panose="020B0604020202020204" pitchFamily="34" charset="0"/>
                    <a:cs typeface="Arial" panose="020B0604020202020204" pitchFamily="34" charset="0"/>
                  </a:rPr>
                  <a:t>Graduation Rate: 44% </a:t>
                </a:r>
              </a:p>
            </p:txBody>
          </p:sp>
          <p:cxnSp>
            <p:nvCxnSpPr>
              <p:cNvPr id="19" name="Straight Arrow Connector 18">
                <a:extLst>
                  <a:ext uri="{FF2B5EF4-FFF2-40B4-BE49-F238E27FC236}">
                    <a16:creationId xmlns:a16="http://schemas.microsoft.com/office/drawing/2014/main" id="{98CDF15B-C003-4D97-BEE9-7B4888FD64B8}"/>
                  </a:ext>
                </a:extLst>
              </p:cNvPr>
              <p:cNvCxnSpPr>
                <a:cxnSpLocks/>
              </p:cNvCxnSpPr>
              <p:nvPr/>
            </p:nvCxnSpPr>
            <p:spPr>
              <a:xfrm flipH="1">
                <a:off x="8249921" y="3911683"/>
                <a:ext cx="57875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FD0EFD-DDFA-4D7E-9719-AB1236F0C542}"/>
                </a:ext>
              </a:extLst>
            </p:cNvPr>
            <p:cNvSpPr txBox="1"/>
            <p:nvPr/>
          </p:nvSpPr>
          <p:spPr>
            <a:xfrm>
              <a:off x="2704466" y="4179269"/>
              <a:ext cx="2317750" cy="400110"/>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Enrolled at WOU</a:t>
              </a:r>
            </a:p>
          </p:txBody>
        </p:sp>
        <p:sp>
          <p:nvSpPr>
            <p:cNvPr id="29" name="TextBox 28">
              <a:extLst>
                <a:ext uri="{FF2B5EF4-FFF2-40B4-BE49-F238E27FC236}">
                  <a16:creationId xmlns:a16="http://schemas.microsoft.com/office/drawing/2014/main" id="{13E6B6DB-3689-4F1E-B7C3-1730F1D0D394}"/>
                </a:ext>
              </a:extLst>
            </p:cNvPr>
            <p:cNvSpPr txBox="1"/>
            <p:nvPr/>
          </p:nvSpPr>
          <p:spPr>
            <a:xfrm>
              <a:off x="6632453" y="4527156"/>
              <a:ext cx="1775976" cy="682357"/>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Graduated from WOU</a:t>
              </a:r>
            </a:p>
          </p:txBody>
        </p:sp>
        <p:sp>
          <p:nvSpPr>
            <p:cNvPr id="34" name="TextBox 33">
              <a:extLst>
                <a:ext uri="{FF2B5EF4-FFF2-40B4-BE49-F238E27FC236}">
                  <a16:creationId xmlns:a16="http://schemas.microsoft.com/office/drawing/2014/main" id="{D4F21826-E22F-4E67-BFC5-B710CC385A8D}"/>
                </a:ext>
              </a:extLst>
            </p:cNvPr>
            <p:cNvSpPr txBox="1"/>
            <p:nvPr/>
          </p:nvSpPr>
          <p:spPr>
            <a:xfrm>
              <a:off x="4409215" y="2121821"/>
              <a:ext cx="2848428" cy="68235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Still enrolled in Fall of their 4</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year: 50%</a:t>
              </a:r>
            </a:p>
          </p:txBody>
        </p:sp>
        <p:cxnSp>
          <p:nvCxnSpPr>
            <p:cNvPr id="35" name="Straight Arrow Connector 34">
              <a:extLst>
                <a:ext uri="{FF2B5EF4-FFF2-40B4-BE49-F238E27FC236}">
                  <a16:creationId xmlns:a16="http://schemas.microsoft.com/office/drawing/2014/main" id="{B5399378-CB44-44A7-9508-5AD04CC55E3C}"/>
                </a:ext>
              </a:extLst>
            </p:cNvPr>
            <p:cNvCxnSpPr>
              <a:cxnSpLocks/>
            </p:cNvCxnSpPr>
            <p:nvPr/>
          </p:nvCxnSpPr>
          <p:spPr>
            <a:xfrm flipH="1">
              <a:off x="5287238" y="2768157"/>
              <a:ext cx="274320" cy="589033"/>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1690A7B-F683-41E8-A114-D0FCD12A36DB}"/>
              </a:ext>
            </a:extLst>
          </p:cNvPr>
          <p:cNvSpPr>
            <a:spLocks noGrp="1"/>
          </p:cNvSpPr>
          <p:nvPr>
            <p:ph type="title"/>
          </p:nvPr>
        </p:nvSpPr>
        <p:spPr>
          <a:xfrm>
            <a:off x="1595120" y="616098"/>
            <a:ext cx="9225280" cy="1325563"/>
          </a:xfrm>
        </p:spPr>
        <p:txBody>
          <a:bodyPr>
            <a:normAutofit/>
          </a:bodyPr>
          <a:lstStyle/>
          <a:p>
            <a:pPr algn="ctr"/>
            <a:r>
              <a:rPr lang="en-US" sz="3600" b="1" dirty="0">
                <a:latin typeface="+mn-lt"/>
                <a:cs typeface="Arial" panose="020B0604020202020204" pitchFamily="34" charset="0"/>
              </a:rPr>
              <a:t>Retention, Persistence &amp; Graduation </a:t>
            </a:r>
            <a:br>
              <a:rPr lang="en-US" sz="3600" b="1" dirty="0">
                <a:latin typeface="+mn-lt"/>
                <a:cs typeface="Arial" panose="020B0604020202020204" pitchFamily="34" charset="0"/>
              </a:rPr>
            </a:br>
            <a:r>
              <a:rPr lang="en-US" sz="3600" b="1" dirty="0">
                <a:latin typeface="+mn-lt"/>
                <a:cs typeface="Arial" panose="020B0604020202020204" pitchFamily="34" charset="0"/>
              </a:rPr>
              <a:t>3-year Averages</a:t>
            </a:r>
          </a:p>
        </p:txBody>
      </p:sp>
    </p:spTree>
    <p:extLst>
      <p:ext uri="{BB962C8B-B14F-4D97-AF65-F5344CB8AC3E}">
        <p14:creationId xmlns:p14="http://schemas.microsoft.com/office/powerpoint/2010/main" val="206727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C84C281D-086F-4F6A-95CD-7B2E0F97CF27}"/>
              </a:ext>
            </a:extLst>
          </p:cNvPr>
          <p:cNvPicPr preferRelativeResize="0"/>
          <p:nvPr/>
        </p:nvPicPr>
        <p:blipFill rotWithShape="1">
          <a:blip r:embed="rId2">
            <a:alphaModFix/>
          </a:blip>
          <a:srcRect/>
          <a:stretch/>
        </p:blipFill>
        <p:spPr>
          <a:xfrm>
            <a:off x="0" y="-9939"/>
            <a:ext cx="12192000" cy="6858000"/>
          </a:xfrm>
          <a:prstGeom prst="rect">
            <a:avLst/>
          </a:prstGeom>
          <a:noFill/>
          <a:ln>
            <a:noFill/>
          </a:ln>
        </p:spPr>
      </p:pic>
      <p:sp>
        <p:nvSpPr>
          <p:cNvPr id="2" name="Title 1">
            <a:extLst>
              <a:ext uri="{FF2B5EF4-FFF2-40B4-BE49-F238E27FC236}">
                <a16:creationId xmlns:a16="http://schemas.microsoft.com/office/drawing/2014/main" id="{E5E5A2E3-F449-43A0-9249-7E93518171DF}"/>
              </a:ext>
            </a:extLst>
          </p:cNvPr>
          <p:cNvSpPr>
            <a:spLocks noGrp="1"/>
          </p:cNvSpPr>
          <p:nvPr>
            <p:ph type="title"/>
          </p:nvPr>
        </p:nvSpPr>
        <p:spPr>
          <a:xfrm>
            <a:off x="668216" y="857490"/>
            <a:ext cx="9064868" cy="1325563"/>
          </a:xfrm>
        </p:spPr>
        <p:txBody>
          <a:bodyPr>
            <a:normAutofit/>
          </a:bodyPr>
          <a:lstStyle/>
          <a:p>
            <a:r>
              <a:rPr lang="en-US" sz="4200" b="1" dirty="0">
                <a:latin typeface="+mn-lt"/>
              </a:rPr>
              <a:t>Enrollment Goals and Incentives</a:t>
            </a:r>
            <a:endParaRPr lang="en-US" sz="2000" b="1" dirty="0"/>
          </a:p>
        </p:txBody>
      </p:sp>
      <p:sp>
        <p:nvSpPr>
          <p:cNvPr id="3" name="Content Placeholder 2">
            <a:extLst>
              <a:ext uri="{FF2B5EF4-FFF2-40B4-BE49-F238E27FC236}">
                <a16:creationId xmlns:a16="http://schemas.microsoft.com/office/drawing/2014/main" id="{6505EAE0-D95F-4150-B7BC-CC6C3727B478}"/>
              </a:ext>
            </a:extLst>
          </p:cNvPr>
          <p:cNvSpPr>
            <a:spLocks noGrp="1"/>
          </p:cNvSpPr>
          <p:nvPr>
            <p:ph idx="1"/>
          </p:nvPr>
        </p:nvSpPr>
        <p:spPr>
          <a:xfrm>
            <a:off x="838200" y="1838739"/>
            <a:ext cx="10515600" cy="4654741"/>
          </a:xfrm>
        </p:spPr>
        <p:txBody>
          <a:bodyPr>
            <a:normAutofit/>
          </a:bodyPr>
          <a:lstStyle/>
          <a:p>
            <a:r>
              <a:rPr lang="en-US" sz="2000" dirty="0"/>
              <a:t>We need the help of the entire campus to grow enrollment</a:t>
            </a:r>
          </a:p>
          <a:p>
            <a:r>
              <a:rPr lang="en-US" sz="2000" dirty="0"/>
              <a:t>We plan to set student credit hour and number of majors goals for programs as well as goals for university wide enrollment.</a:t>
            </a:r>
          </a:p>
          <a:p>
            <a:r>
              <a:rPr lang="en-US" sz="2000" dirty="0"/>
              <a:t>The incentives would be based on two factors: university enrollment and program enrollment.</a:t>
            </a:r>
          </a:p>
          <a:p>
            <a:r>
              <a:rPr lang="en-US" sz="2000" dirty="0"/>
              <a:t>We would reward the programs with significant enrollment gains by allocating additional FTE that could be used as course releases by the division to create time for other efforts (e.g., grant writing, scholarship, community outreach, retention efforts, marketing programs). If university goals are met, we would also like to use some of the additional revenue to reward staff efforts by creating a professional development fund.</a:t>
            </a:r>
          </a:p>
          <a:p>
            <a:r>
              <a:rPr lang="en-US" sz="2000" dirty="0"/>
              <a:t>We are hopeful that this will not only incent recruitment but also better serve students and improve our retention and persistence towards earning a degree.</a:t>
            </a:r>
          </a:p>
          <a:p>
            <a:endParaRPr lang="en-US" sz="2600" dirty="0"/>
          </a:p>
          <a:p>
            <a:pPr marL="0" indent="0">
              <a:buNone/>
            </a:pPr>
            <a:endParaRPr lang="en-US" sz="2600" dirty="0"/>
          </a:p>
        </p:txBody>
      </p:sp>
      <p:sp>
        <p:nvSpPr>
          <p:cNvPr id="4" name="Slide Number Placeholder 3">
            <a:extLst>
              <a:ext uri="{FF2B5EF4-FFF2-40B4-BE49-F238E27FC236}">
                <a16:creationId xmlns:a16="http://schemas.microsoft.com/office/drawing/2014/main" id="{A4ACC025-69ED-4A12-B7E5-D1D8DD56D069}"/>
              </a:ext>
            </a:extLst>
          </p:cNvPr>
          <p:cNvSpPr>
            <a:spLocks noGrp="1"/>
          </p:cNvSpPr>
          <p:nvPr>
            <p:ph type="sldNum" sz="quarter" idx="12"/>
          </p:nvPr>
        </p:nvSpPr>
        <p:spPr/>
        <p:txBody>
          <a:bodyPr/>
          <a:lstStyle/>
          <a:p>
            <a:fld id="{50F6439D-14A5-4C9E-944F-3F9A75059980}" type="slidenum">
              <a:rPr lang="en-US" smtClean="0"/>
              <a:t>19</a:t>
            </a:fld>
            <a:endParaRPr lang="en-US"/>
          </a:p>
        </p:txBody>
      </p:sp>
    </p:spTree>
    <p:extLst>
      <p:ext uri="{BB962C8B-B14F-4D97-AF65-F5344CB8AC3E}">
        <p14:creationId xmlns:p14="http://schemas.microsoft.com/office/powerpoint/2010/main" val="173760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D7A77-54A0-4819-8BAF-391B0E03D722}"/>
              </a:ext>
            </a:extLst>
          </p:cNvPr>
          <p:cNvSpPr>
            <a:spLocks noGrp="1"/>
          </p:cNvSpPr>
          <p:nvPr>
            <p:ph type="sldNum" sz="quarter" idx="12"/>
          </p:nvPr>
        </p:nvSpPr>
        <p:spPr/>
        <p:txBody>
          <a:bodyPr/>
          <a:lstStyle/>
          <a:p>
            <a:fld id="{50F6439D-14A5-4C9E-944F-3F9A75059980}" type="slidenum">
              <a:rPr lang="en-US" smtClean="0"/>
              <a:t>2</a:t>
            </a:fld>
            <a:endParaRPr lang="en-US"/>
          </a:p>
        </p:txBody>
      </p:sp>
      <p:pic>
        <p:nvPicPr>
          <p:cNvPr id="6" name="Google Shape;116;p17">
            <a:extLst>
              <a:ext uri="{FF2B5EF4-FFF2-40B4-BE49-F238E27FC236}">
                <a16:creationId xmlns:a16="http://schemas.microsoft.com/office/drawing/2014/main" id="{7AF94960-FB35-4D96-ACF1-0E376FBE80E7}"/>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 name="Title 3">
            <a:extLst>
              <a:ext uri="{FF2B5EF4-FFF2-40B4-BE49-F238E27FC236}">
                <a16:creationId xmlns:a16="http://schemas.microsoft.com/office/drawing/2014/main" id="{ADA778A6-DD3E-44C2-92D5-DBCC03D84F9B}"/>
              </a:ext>
            </a:extLst>
          </p:cNvPr>
          <p:cNvSpPr txBox="1">
            <a:spLocks/>
          </p:cNvSpPr>
          <p:nvPr/>
        </p:nvSpPr>
        <p:spPr>
          <a:xfrm>
            <a:off x="2043404" y="909756"/>
            <a:ext cx="759187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WOU COVID-19 Safety Measures</a:t>
            </a:r>
          </a:p>
        </p:txBody>
      </p:sp>
      <p:sp>
        <p:nvSpPr>
          <p:cNvPr id="8" name="Content Placeholder 4">
            <a:extLst>
              <a:ext uri="{FF2B5EF4-FFF2-40B4-BE49-F238E27FC236}">
                <a16:creationId xmlns:a16="http://schemas.microsoft.com/office/drawing/2014/main" id="{82D93CD8-162C-48C2-BA07-A80147CE132D}"/>
              </a:ext>
            </a:extLst>
          </p:cNvPr>
          <p:cNvSpPr txBox="1">
            <a:spLocks/>
          </p:cNvSpPr>
          <p:nvPr/>
        </p:nvSpPr>
        <p:spPr>
          <a:xfrm>
            <a:off x="535732" y="1741659"/>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Policies and actions based on science, data and external policies</a:t>
            </a:r>
          </a:p>
          <a:p>
            <a:pPr lvl="1">
              <a:buFont typeface="Courier New" panose="02070309020205020404" pitchFamily="49" charset="0"/>
              <a:buChar char="o"/>
            </a:pPr>
            <a:r>
              <a:rPr lang="en-US"/>
              <a:t>Oregon Health Authority policies and data</a:t>
            </a:r>
          </a:p>
          <a:p>
            <a:pPr lvl="1">
              <a:buFont typeface="Courier New" panose="02070309020205020404" pitchFamily="49" charset="0"/>
              <a:buChar char="o"/>
            </a:pPr>
            <a:r>
              <a:rPr lang="en-US"/>
              <a:t>CDC guidelines</a:t>
            </a:r>
          </a:p>
          <a:p>
            <a:pPr lvl="1">
              <a:buFont typeface="Courier New" panose="02070309020205020404" pitchFamily="49" charset="0"/>
              <a:buChar char="o"/>
            </a:pPr>
            <a:r>
              <a:rPr lang="en-US"/>
              <a:t>Johns Hopkins School of Public Health Self-Assessment</a:t>
            </a:r>
          </a:p>
          <a:p>
            <a:r>
              <a:rPr lang="en-US" b="1"/>
              <a:t>Weekly meeting of campus-wide COVID-19 workgroup</a:t>
            </a:r>
          </a:p>
          <a:p>
            <a:r>
              <a:rPr lang="en-US" b="1"/>
              <a:t>Mask policies</a:t>
            </a:r>
          </a:p>
          <a:p>
            <a:pPr lvl="1">
              <a:buFont typeface="Courier New" panose="02070309020205020404" pitchFamily="49" charset="0"/>
              <a:buChar char="o"/>
            </a:pPr>
            <a:r>
              <a:rPr lang="en-US"/>
              <a:t>Required indoors, recommended outdoors</a:t>
            </a:r>
          </a:p>
          <a:p>
            <a:r>
              <a:rPr lang="en-US" b="1"/>
              <a:t>Vaccination requirement</a:t>
            </a:r>
          </a:p>
          <a:p>
            <a:pPr lvl="1">
              <a:buFont typeface="Courier New" panose="02070309020205020404" pitchFamily="49" charset="0"/>
              <a:buChar char="o"/>
            </a:pPr>
            <a:r>
              <a:rPr lang="en-US"/>
              <a:t>95+% of students are vaccinated</a:t>
            </a:r>
          </a:p>
          <a:p>
            <a:pPr lvl="1">
              <a:buFont typeface="Courier New" panose="02070309020205020404" pitchFamily="49" charset="0"/>
              <a:buChar char="o"/>
            </a:pPr>
            <a:r>
              <a:rPr lang="en-US"/>
              <a:t>90+ % of employees are vaccinated</a:t>
            </a:r>
          </a:p>
          <a:p>
            <a:r>
              <a:rPr lang="en-US" b="1"/>
              <a:t>Air purifiers</a:t>
            </a:r>
          </a:p>
          <a:p>
            <a:pPr lvl="1">
              <a:buFont typeface="Courier New" panose="02070309020205020404" pitchFamily="49" charset="0"/>
              <a:buChar char="o"/>
            </a:pPr>
            <a:r>
              <a:rPr lang="en-US"/>
              <a:t>Room air purifiers in place or ordered</a:t>
            </a:r>
          </a:p>
          <a:p>
            <a:pPr lvl="1">
              <a:buFont typeface="Courier New" panose="02070309020205020404" pitchFamily="49" charset="0"/>
              <a:buChar char="o"/>
            </a:pPr>
            <a:r>
              <a:rPr lang="en-US"/>
              <a:t>Building air flow maximized</a:t>
            </a:r>
            <a:endParaRPr lang="en-US" dirty="0"/>
          </a:p>
        </p:txBody>
      </p:sp>
    </p:spTree>
    <p:extLst>
      <p:ext uri="{BB962C8B-B14F-4D97-AF65-F5344CB8AC3E}">
        <p14:creationId xmlns:p14="http://schemas.microsoft.com/office/powerpoint/2010/main" val="232484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91262213-B135-434C-B0F1-174D710542E9}"/>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B94BF3AC-AFE8-475A-A317-FA09A3BE61B1}"/>
              </a:ext>
            </a:extLst>
          </p:cNvPr>
          <p:cNvSpPr>
            <a:spLocks noGrp="1"/>
          </p:cNvSpPr>
          <p:nvPr>
            <p:ph type="title"/>
          </p:nvPr>
        </p:nvSpPr>
        <p:spPr>
          <a:xfrm>
            <a:off x="838200" y="602515"/>
            <a:ext cx="10515600" cy="1325563"/>
          </a:xfrm>
        </p:spPr>
        <p:txBody>
          <a:bodyPr/>
          <a:lstStyle/>
          <a:p>
            <a:r>
              <a:rPr lang="en-US" b="1" dirty="0">
                <a:latin typeface="+mn-lt"/>
              </a:rPr>
              <a:t>Enrollment – </a:t>
            </a:r>
            <a:r>
              <a:rPr lang="en-US" b="1" dirty="0" err="1">
                <a:latin typeface="+mn-lt"/>
              </a:rPr>
              <a:t>WOU:Salem</a:t>
            </a:r>
            <a:endParaRPr lang="en-US" b="1" dirty="0">
              <a:latin typeface="+mn-lt"/>
            </a:endParaRPr>
          </a:p>
        </p:txBody>
      </p:sp>
      <p:sp>
        <p:nvSpPr>
          <p:cNvPr id="3" name="Content Placeholder 2">
            <a:extLst>
              <a:ext uri="{FF2B5EF4-FFF2-40B4-BE49-F238E27FC236}">
                <a16:creationId xmlns:a16="http://schemas.microsoft.com/office/drawing/2014/main" id="{0E9D3AD9-5C44-4704-A1A5-1F02FA417FA1}"/>
              </a:ext>
            </a:extLst>
          </p:cNvPr>
          <p:cNvSpPr>
            <a:spLocks noGrp="1"/>
          </p:cNvSpPr>
          <p:nvPr>
            <p:ph idx="1"/>
          </p:nvPr>
        </p:nvSpPr>
        <p:spPr>
          <a:xfrm>
            <a:off x="337045" y="1649785"/>
            <a:ext cx="10515600" cy="4351338"/>
          </a:xfrm>
        </p:spPr>
        <p:txBody>
          <a:bodyPr>
            <a:normAutofit fontScale="92500" lnSpcReduction="10000"/>
          </a:bodyPr>
          <a:lstStyle/>
          <a:p>
            <a:r>
              <a:rPr lang="en-US" b="1" dirty="0"/>
              <a:t>Governor/DAS assistance</a:t>
            </a:r>
          </a:p>
          <a:p>
            <a:pPr lvl="1">
              <a:buFont typeface="Courier New" panose="02070309020205020404" pitchFamily="49" charset="0"/>
              <a:buChar char="o"/>
            </a:pPr>
            <a:r>
              <a:rPr lang="en-US" dirty="0"/>
              <a:t>Asking the Governor to appoint WOU as the State’s Workforce Development Entity</a:t>
            </a:r>
          </a:p>
          <a:p>
            <a:pPr lvl="1">
              <a:buFont typeface="Courier New" panose="02070309020205020404" pitchFamily="49" charset="0"/>
              <a:buChar char="o"/>
            </a:pPr>
            <a:r>
              <a:rPr lang="en-US" dirty="0"/>
              <a:t>Gain access to State agency heads to market our programs and services</a:t>
            </a:r>
          </a:p>
          <a:p>
            <a:pPr lvl="2"/>
            <a:r>
              <a:rPr lang="en-US" dirty="0"/>
              <a:t>State employee discount;</a:t>
            </a:r>
          </a:p>
          <a:p>
            <a:pPr lvl="2"/>
            <a:r>
              <a:rPr lang="en-US" dirty="0"/>
              <a:t>SEIU partnership to help classified staff migrate to higher paying classifications;</a:t>
            </a:r>
          </a:p>
          <a:p>
            <a:pPr lvl="2"/>
            <a:r>
              <a:rPr lang="en-US" dirty="0"/>
              <a:t>Marketing WOU programs via State agency Human Resources Offices; and</a:t>
            </a:r>
          </a:p>
          <a:p>
            <a:pPr lvl="2"/>
            <a:r>
              <a:rPr lang="en-US" dirty="0"/>
              <a:t>Offering both credit courses and programs and non-credit training opportunities.</a:t>
            </a:r>
          </a:p>
          <a:p>
            <a:r>
              <a:rPr lang="en-US" b="1" dirty="0" err="1"/>
              <a:t>WOU:Salem</a:t>
            </a:r>
            <a:endParaRPr lang="en-US" b="1" dirty="0"/>
          </a:p>
          <a:p>
            <a:pPr lvl="1">
              <a:buFont typeface="Courier New" panose="02070309020205020404" pitchFamily="49" charset="0"/>
              <a:buChar char="o"/>
            </a:pPr>
            <a:r>
              <a:rPr lang="en-US" dirty="0"/>
              <a:t>Jessica </a:t>
            </a:r>
            <a:r>
              <a:rPr lang="en-US" dirty="0" err="1"/>
              <a:t>Murfin</a:t>
            </a:r>
            <a:r>
              <a:rPr lang="en-US" dirty="0"/>
              <a:t> hired as partnership specialist to market programs to State agencies and others in Salem;</a:t>
            </a:r>
          </a:p>
          <a:p>
            <a:pPr lvl="1">
              <a:buFont typeface="Courier New" panose="02070309020205020404" pitchFamily="49" charset="0"/>
              <a:buChar char="o"/>
            </a:pPr>
            <a:r>
              <a:rPr lang="en-US" dirty="0"/>
              <a:t>EAB assistance on identifying graduate students and degree completers/adult students as well as program demand</a:t>
            </a:r>
          </a:p>
          <a:p>
            <a:pPr lvl="2"/>
            <a:r>
              <a:rPr lang="en-US" dirty="0"/>
              <a:t>$400K investment with 4:1 ROI (initially Fall 2022)</a:t>
            </a:r>
          </a:p>
          <a:p>
            <a:endParaRPr lang="en-US" dirty="0"/>
          </a:p>
        </p:txBody>
      </p:sp>
      <p:sp>
        <p:nvSpPr>
          <p:cNvPr id="4" name="Slide Number Placeholder 3">
            <a:extLst>
              <a:ext uri="{FF2B5EF4-FFF2-40B4-BE49-F238E27FC236}">
                <a16:creationId xmlns:a16="http://schemas.microsoft.com/office/drawing/2014/main" id="{557763AF-166F-4737-960F-BB4B4BB790A7}"/>
              </a:ext>
            </a:extLst>
          </p:cNvPr>
          <p:cNvSpPr>
            <a:spLocks noGrp="1"/>
          </p:cNvSpPr>
          <p:nvPr>
            <p:ph type="sldNum" sz="quarter" idx="12"/>
          </p:nvPr>
        </p:nvSpPr>
        <p:spPr/>
        <p:txBody>
          <a:bodyPr/>
          <a:lstStyle/>
          <a:p>
            <a:fld id="{50F6439D-14A5-4C9E-944F-3F9A75059980}" type="slidenum">
              <a:rPr lang="en-US" smtClean="0"/>
              <a:t>20</a:t>
            </a:fld>
            <a:endParaRPr lang="en-US"/>
          </a:p>
        </p:txBody>
      </p:sp>
    </p:spTree>
    <p:extLst>
      <p:ext uri="{BB962C8B-B14F-4D97-AF65-F5344CB8AC3E}">
        <p14:creationId xmlns:p14="http://schemas.microsoft.com/office/powerpoint/2010/main" val="407965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53253E13-9756-4392-B7C0-428A298A14D3}"/>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23395192-A976-44C1-82CB-A1DC9F58E172}"/>
              </a:ext>
            </a:extLst>
          </p:cNvPr>
          <p:cNvSpPr>
            <a:spLocks noGrp="1"/>
          </p:cNvSpPr>
          <p:nvPr>
            <p:ph type="title"/>
          </p:nvPr>
        </p:nvSpPr>
        <p:spPr>
          <a:xfrm>
            <a:off x="205162" y="664062"/>
            <a:ext cx="10515600" cy="1325563"/>
          </a:xfrm>
        </p:spPr>
        <p:txBody>
          <a:bodyPr>
            <a:normAutofit/>
          </a:bodyPr>
          <a:lstStyle/>
          <a:p>
            <a:r>
              <a:rPr lang="en-US" sz="3800" b="1" dirty="0">
                <a:latin typeface="+mn-lt"/>
              </a:rPr>
              <a:t>Enrollment – New Programs to attract students</a:t>
            </a:r>
          </a:p>
        </p:txBody>
      </p:sp>
      <p:sp>
        <p:nvSpPr>
          <p:cNvPr id="3" name="Content Placeholder 2">
            <a:extLst>
              <a:ext uri="{FF2B5EF4-FFF2-40B4-BE49-F238E27FC236}">
                <a16:creationId xmlns:a16="http://schemas.microsoft.com/office/drawing/2014/main" id="{B53FD679-0C69-41D4-890E-7BBC0090DDF1}"/>
              </a:ext>
            </a:extLst>
          </p:cNvPr>
          <p:cNvSpPr>
            <a:spLocks noGrp="1"/>
          </p:cNvSpPr>
          <p:nvPr>
            <p:ph idx="1"/>
          </p:nvPr>
        </p:nvSpPr>
        <p:spPr>
          <a:xfrm>
            <a:off x="495301" y="1676152"/>
            <a:ext cx="10515600" cy="4351338"/>
          </a:xfrm>
        </p:spPr>
        <p:txBody>
          <a:bodyPr>
            <a:normAutofit fontScale="25000" lnSpcReduction="20000"/>
          </a:bodyPr>
          <a:lstStyle/>
          <a:p>
            <a:pPr marL="457200" lvl="1" indent="0">
              <a:buNone/>
            </a:pPr>
            <a:endParaRPr lang="en-US" dirty="0"/>
          </a:p>
          <a:p>
            <a:pPr>
              <a:spcBef>
                <a:spcPts val="0"/>
              </a:spcBef>
              <a:spcAft>
                <a:spcPts val="600"/>
              </a:spcAft>
            </a:pPr>
            <a:r>
              <a:rPr lang="en-US" sz="7200" b="1" dirty="0"/>
              <a:t>New</a:t>
            </a:r>
            <a:r>
              <a:rPr lang="en-US" sz="7200" b="1" dirty="0">
                <a:effectLst/>
                <a:latin typeface="Calibri" panose="020F0502020204030204" pitchFamily="34" charset="0"/>
                <a:ea typeface="Calibri" panose="020F0502020204030204" pitchFamily="34" charset="0"/>
                <a:cs typeface="Times New Roman" panose="02020603050405020304" pitchFamily="18" charset="0"/>
              </a:rPr>
              <a:t> Graduate Certificates starting Fall 2021 </a:t>
            </a:r>
            <a:r>
              <a:rPr lang="en-US" sz="7200" dirty="0">
                <a:effectLst/>
                <a:latin typeface="Calibri" panose="020F0502020204030204" pitchFamily="34" charset="0"/>
                <a:ea typeface="Calibri" panose="020F0502020204030204" pitchFamily="34" charset="0"/>
                <a:cs typeface="Times New Roman" panose="02020603050405020304" pitchFamily="18" charset="0"/>
              </a:rPr>
              <a:t>- Advanced Juvenile Justice Studies Certificate</a:t>
            </a:r>
          </a:p>
          <a:p>
            <a:pPr>
              <a:lnSpc>
                <a:spcPct val="107000"/>
              </a:lnSpc>
              <a:spcBef>
                <a:spcPts val="0"/>
              </a:spcBef>
              <a:spcAft>
                <a:spcPts val="600"/>
              </a:spcAft>
            </a:pPr>
            <a:r>
              <a:rPr lang="en-US" sz="7200" b="1" dirty="0">
                <a:effectLst/>
                <a:latin typeface="Calibri" panose="020F0502020204030204" pitchFamily="34" charset="0"/>
                <a:ea typeface="Calibri" panose="020F0502020204030204" pitchFamily="34" charset="0"/>
                <a:cs typeface="Times New Roman" panose="02020603050405020304" pitchFamily="18" charset="0"/>
              </a:rPr>
              <a:t>New M.S. in Justice Studies starting Fall 2022</a:t>
            </a:r>
          </a:p>
          <a:p>
            <a:pPr>
              <a:lnSpc>
                <a:spcPct val="107000"/>
              </a:lnSpc>
              <a:spcBef>
                <a:spcPts val="0"/>
              </a:spcBef>
              <a:spcAft>
                <a:spcPts val="600"/>
              </a:spcAft>
            </a:pPr>
            <a:r>
              <a:rPr lang="en-US" sz="7200" b="1" dirty="0">
                <a:effectLst/>
                <a:latin typeface="Calibri" panose="020F0502020204030204" pitchFamily="34" charset="0"/>
                <a:ea typeface="Calibri" panose="020F0502020204030204" pitchFamily="34" charset="0"/>
                <a:cs typeface="Times New Roman" panose="02020603050405020304" pitchFamily="18" charset="0"/>
              </a:rPr>
              <a:t>New Accelerated Undergraduate to Master’s Pathway (</a:t>
            </a:r>
            <a:r>
              <a:rPr lang="en-US" sz="7200" b="1" dirty="0" err="1">
                <a:effectLst/>
                <a:latin typeface="Calibri" panose="020F0502020204030204" pitchFamily="34" charset="0"/>
                <a:ea typeface="Calibri" panose="020F0502020204030204" pitchFamily="34" charset="0"/>
                <a:cs typeface="Times New Roman" panose="02020603050405020304" pitchFamily="18" charset="0"/>
              </a:rPr>
              <a:t>AUMPathway</a:t>
            </a:r>
            <a:r>
              <a:rPr lang="en-US" sz="7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72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buFont typeface="Courier New" panose="02070309020205020404" pitchFamily="49" charset="0"/>
              <a:buChar char="o"/>
            </a:pPr>
            <a:r>
              <a:rPr lang="en-US" sz="6400" dirty="0">
                <a:effectLst/>
                <a:latin typeface="Calibri" panose="020F0502020204030204" pitchFamily="34" charset="0"/>
                <a:ea typeface="Calibri" panose="020F0502020204030204" pitchFamily="34" charset="0"/>
                <a:cs typeface="Calibri" panose="020F0502020204030204" pitchFamily="34" charset="0"/>
              </a:rPr>
              <a:t>Starting Fall 2021, the new Accelerated Undergraduate to Master’s Pathway (</a:t>
            </a:r>
            <a:r>
              <a:rPr lang="en-US" sz="6400" dirty="0" err="1">
                <a:effectLst/>
                <a:latin typeface="Calibri" panose="020F0502020204030204" pitchFamily="34" charset="0"/>
                <a:ea typeface="Calibri" panose="020F0502020204030204" pitchFamily="34" charset="0"/>
                <a:cs typeface="Calibri" panose="020F0502020204030204" pitchFamily="34" charset="0"/>
              </a:rPr>
              <a:t>AUMPathway</a:t>
            </a:r>
            <a:r>
              <a:rPr lang="en-US" sz="6400" dirty="0">
                <a:effectLst/>
                <a:latin typeface="Calibri" panose="020F0502020204030204" pitchFamily="34" charset="0"/>
                <a:ea typeface="Calibri" panose="020F0502020204030204" pitchFamily="34" charset="0"/>
                <a:cs typeface="Calibri" panose="020F0502020204030204" pitchFamily="34" charset="0"/>
              </a:rPr>
              <a:t>) launches.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600"/>
              </a:spcAft>
              <a:buFont typeface="Courier New" panose="02070309020205020404" pitchFamily="49" charset="0"/>
              <a:buChar char="o"/>
            </a:pPr>
            <a:r>
              <a:rPr lang="en-US" sz="6400" dirty="0">
                <a:latin typeface="Calibri" panose="020F0502020204030204" pitchFamily="34" charset="0"/>
                <a:ea typeface="Calibri" panose="020F0502020204030204" pitchFamily="34" charset="0"/>
                <a:cs typeface="Times New Roman" panose="02020603050405020304" pitchFamily="18" charset="0"/>
              </a:rPr>
              <a:t>T</a:t>
            </a:r>
            <a:r>
              <a:rPr lang="en-US" sz="6400" dirty="0">
                <a:effectLst/>
                <a:latin typeface="Calibri" panose="020F0502020204030204" pitchFamily="34" charset="0"/>
                <a:ea typeface="Calibri" panose="020F0502020204030204" pitchFamily="34" charset="0"/>
                <a:cs typeface="Times New Roman" panose="02020603050405020304" pitchFamily="18" charset="0"/>
              </a:rPr>
              <a:t>he </a:t>
            </a:r>
            <a:r>
              <a:rPr lang="en-US" sz="6400" dirty="0" err="1">
                <a:effectLst/>
                <a:latin typeface="Calibri" panose="020F0502020204030204" pitchFamily="34" charset="0"/>
                <a:ea typeface="Calibri" panose="020F0502020204030204" pitchFamily="34" charset="0"/>
                <a:cs typeface="Times New Roman" panose="02020603050405020304" pitchFamily="18" charset="0"/>
              </a:rPr>
              <a:t>AUMPathway</a:t>
            </a:r>
            <a:r>
              <a:rPr lang="en-US" sz="6400" dirty="0">
                <a:effectLst/>
                <a:latin typeface="Calibri" panose="020F0502020204030204" pitchFamily="34" charset="0"/>
                <a:ea typeface="Calibri" panose="020F0502020204030204" pitchFamily="34" charset="0"/>
                <a:cs typeface="Times New Roman" panose="02020603050405020304" pitchFamily="18" charset="0"/>
              </a:rPr>
              <a:t> will be a strong tool to recruit WOU undergraduate students directly into our master’s degree programs.</a:t>
            </a:r>
          </a:p>
          <a:p>
            <a:pPr lvl="1">
              <a:lnSpc>
                <a:spcPct val="107000"/>
              </a:lnSpc>
              <a:spcBef>
                <a:spcPts val="0"/>
              </a:spcBef>
              <a:spcAft>
                <a:spcPts val="600"/>
              </a:spcAft>
              <a:buFont typeface="Courier New" panose="02070309020205020404" pitchFamily="49" charset="0"/>
              <a:buChar char="o"/>
            </a:pPr>
            <a:r>
              <a:rPr lang="en-US" sz="6400" dirty="0">
                <a:effectLst/>
                <a:latin typeface="Calibri" panose="020F0502020204030204" pitchFamily="34" charset="0"/>
                <a:ea typeface="Calibri" panose="020F0502020204030204" pitchFamily="34" charset="0"/>
                <a:cs typeface="Calibri" panose="020F0502020204030204" pitchFamily="34" charset="0"/>
              </a:rPr>
              <a:t>There are currently 4 pathways from WOU undergraduate programs to master’s programs and more on the horizon. </a:t>
            </a:r>
            <a:endParaRPr lang="en-US" sz="6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6400" b="1" dirty="0">
                <a:effectLst/>
                <a:latin typeface="Calibri" panose="020F0502020204030204" pitchFamily="34" charset="0"/>
                <a:ea typeface="Calibri" panose="020F0502020204030204" pitchFamily="34" charset="0"/>
                <a:cs typeface="Times New Roman" panose="02020603050405020304" pitchFamily="18" charset="0"/>
              </a:rPr>
              <a:t>New Badges (micro-credentials)</a:t>
            </a:r>
          </a:p>
          <a:p>
            <a:pPr lvl="1">
              <a:lnSpc>
                <a:spcPct val="107000"/>
              </a:lnSpc>
              <a:spcBef>
                <a:spcPts val="0"/>
              </a:spcBef>
              <a:spcAft>
                <a:spcPts val="800"/>
              </a:spcAft>
              <a:buFont typeface="Courier New" panose="02070309020205020404" pitchFamily="49" charset="0"/>
              <a:buChar char="o"/>
            </a:pPr>
            <a:r>
              <a:rPr lang="en-US" sz="6400" dirty="0">
                <a:effectLst/>
                <a:latin typeface="Calibri" panose="020F0502020204030204" pitchFamily="34" charset="0"/>
                <a:ea typeface="Calibri" panose="020F0502020204030204" pitchFamily="34" charset="0"/>
                <a:cs typeface="Times New Roman" panose="02020603050405020304" pitchFamily="18" charset="0"/>
              </a:rPr>
              <a:t>Our M.S. in Education: Educational Technology is our first program to develop badges, also known as micro-credentials, within their program.  </a:t>
            </a:r>
          </a:p>
          <a:p>
            <a:pPr>
              <a:lnSpc>
                <a:spcPct val="107000"/>
              </a:lnSpc>
              <a:spcBef>
                <a:spcPts val="0"/>
              </a:spcBef>
              <a:spcAft>
                <a:spcPts val="800"/>
              </a:spcAft>
            </a:pPr>
            <a:r>
              <a:rPr lang="en-US" sz="6400" b="1" dirty="0">
                <a:effectLst/>
                <a:latin typeface="Calibri" panose="020F0502020204030204" pitchFamily="34" charset="0"/>
                <a:ea typeface="Calibri" panose="020F0502020204030204" pitchFamily="34" charset="0"/>
                <a:cs typeface="Times New Roman" panose="02020603050405020304" pitchFamily="18" charset="0"/>
              </a:rPr>
              <a:t>Return of the MSE in Deaf and Hard of Hearing </a:t>
            </a:r>
          </a:p>
          <a:p>
            <a:pPr lvl="1">
              <a:lnSpc>
                <a:spcPct val="107000"/>
              </a:lnSpc>
              <a:spcBef>
                <a:spcPts val="0"/>
              </a:spcBef>
              <a:spcAft>
                <a:spcPts val="600"/>
              </a:spcAft>
              <a:buFont typeface="Courier New" panose="02070309020205020404" pitchFamily="49" charset="0"/>
              <a:buChar char="o"/>
            </a:pPr>
            <a:r>
              <a:rPr lang="en-US" sz="6400" dirty="0">
                <a:effectLst/>
                <a:latin typeface="Calibri" panose="020F0502020204030204" pitchFamily="34" charset="0"/>
                <a:ea typeface="Calibri" panose="020F0502020204030204" pitchFamily="34" charset="0"/>
                <a:cs typeface="Times New Roman" panose="02020603050405020304" pitchFamily="18" charset="0"/>
              </a:rPr>
              <a:t>The recent announcement of a new tenure track position for the Deaf and Hard of Hearing program allows us to reinstate the MSE: DHHE program. From 2017-2020, we had an average of 26.8 students per term with numbers increasing prior to sunsetting the program after two faculty members left WOU in 2020. Reopening this unique program has great potential to increase our numbers. </a:t>
            </a:r>
          </a:p>
        </p:txBody>
      </p:sp>
      <p:sp>
        <p:nvSpPr>
          <p:cNvPr id="4" name="Slide Number Placeholder 3">
            <a:extLst>
              <a:ext uri="{FF2B5EF4-FFF2-40B4-BE49-F238E27FC236}">
                <a16:creationId xmlns:a16="http://schemas.microsoft.com/office/drawing/2014/main" id="{26FB1EF0-8D81-4ED8-9FB8-056116E09C30}"/>
              </a:ext>
            </a:extLst>
          </p:cNvPr>
          <p:cNvSpPr>
            <a:spLocks noGrp="1"/>
          </p:cNvSpPr>
          <p:nvPr>
            <p:ph type="sldNum" sz="quarter" idx="12"/>
          </p:nvPr>
        </p:nvSpPr>
        <p:spPr/>
        <p:txBody>
          <a:bodyPr/>
          <a:lstStyle/>
          <a:p>
            <a:fld id="{50F6439D-14A5-4C9E-944F-3F9A75059980}" type="slidenum">
              <a:rPr lang="en-US" smtClean="0"/>
              <a:t>21</a:t>
            </a:fld>
            <a:endParaRPr lang="en-US"/>
          </a:p>
        </p:txBody>
      </p:sp>
    </p:spTree>
    <p:extLst>
      <p:ext uri="{BB962C8B-B14F-4D97-AF65-F5344CB8AC3E}">
        <p14:creationId xmlns:p14="http://schemas.microsoft.com/office/powerpoint/2010/main" val="758258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DEB94DEA-6E80-4BD5-8AD5-3E4B0B0BCC47}"/>
              </a:ext>
            </a:extLst>
          </p:cNvPr>
          <p:cNvPicPr preferRelativeResize="0"/>
          <p:nvPr/>
        </p:nvPicPr>
        <p:blipFill rotWithShape="1">
          <a:blip r:embed="rId2">
            <a:alphaModFix/>
          </a:blip>
          <a:srcRect/>
          <a:stretch/>
        </p:blipFill>
        <p:spPr>
          <a:xfrm>
            <a:off x="0" y="9525"/>
            <a:ext cx="12192000" cy="6858000"/>
          </a:xfrm>
          <a:prstGeom prst="rect">
            <a:avLst/>
          </a:prstGeom>
          <a:noFill/>
          <a:ln>
            <a:noFill/>
          </a:ln>
        </p:spPr>
      </p:pic>
      <p:sp>
        <p:nvSpPr>
          <p:cNvPr id="2" name="Title 1">
            <a:extLst>
              <a:ext uri="{FF2B5EF4-FFF2-40B4-BE49-F238E27FC236}">
                <a16:creationId xmlns:a16="http://schemas.microsoft.com/office/drawing/2014/main" id="{0D447DE4-9697-4CED-9D5B-622CD502F137}"/>
              </a:ext>
            </a:extLst>
          </p:cNvPr>
          <p:cNvSpPr>
            <a:spLocks noGrp="1"/>
          </p:cNvSpPr>
          <p:nvPr>
            <p:ph type="title"/>
          </p:nvPr>
        </p:nvSpPr>
        <p:spPr>
          <a:xfrm>
            <a:off x="178779" y="778357"/>
            <a:ext cx="10515600" cy="1325563"/>
          </a:xfrm>
        </p:spPr>
        <p:txBody>
          <a:bodyPr>
            <a:normAutofit/>
          </a:bodyPr>
          <a:lstStyle/>
          <a:p>
            <a:r>
              <a:rPr lang="en-US" sz="3800" b="1" dirty="0">
                <a:latin typeface="+mn-lt"/>
              </a:rPr>
              <a:t>Investment in New Faculty to Grow Enrollment</a:t>
            </a:r>
          </a:p>
        </p:txBody>
      </p:sp>
      <p:sp>
        <p:nvSpPr>
          <p:cNvPr id="3" name="Content Placeholder 2">
            <a:extLst>
              <a:ext uri="{FF2B5EF4-FFF2-40B4-BE49-F238E27FC236}">
                <a16:creationId xmlns:a16="http://schemas.microsoft.com/office/drawing/2014/main" id="{23A1FD66-7491-4F0C-9C4A-99A3136A7866}"/>
              </a:ext>
            </a:extLst>
          </p:cNvPr>
          <p:cNvSpPr>
            <a:spLocks noGrp="1"/>
          </p:cNvSpPr>
          <p:nvPr>
            <p:ph idx="1"/>
          </p:nvPr>
        </p:nvSpPr>
        <p:spPr/>
        <p:txBody>
          <a:bodyPr/>
          <a:lstStyle/>
          <a:p>
            <a:r>
              <a:rPr lang="en-US" b="1" dirty="0"/>
              <a:t>Investment in new faculty</a:t>
            </a:r>
          </a:p>
          <a:p>
            <a:pPr lvl="1">
              <a:lnSpc>
                <a:spcPct val="107000"/>
              </a:lnSpc>
              <a:spcBef>
                <a:spcPts val="0"/>
              </a:spcBef>
              <a:buSzPts val="1000"/>
              <a:buFont typeface="Courier New" panose="02070309020205020404" pitchFamily="49" charset="0"/>
              <a:buChar char="o"/>
              <a:tabLst>
                <a:tab pos="457200" algn="l"/>
              </a:tabLs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New faculty member in special education. This will facilitate additional graduate cohorts for this much demanded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Courier New" panose="02070309020205020404" pitchFamily="49" charset="0"/>
              <a:buChar char="o"/>
              <a:tabLst>
                <a:tab pos="457200" algn="l"/>
              </a:tabLs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New faculty member in deaf and hard of hearing. Again, this addition will facilitate the opening of two new graduate cohorts in an area of great need and where WOU has a national reputation.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Courier New" panose="02070309020205020404" pitchFamily="49" charset="0"/>
              <a:buChar char="o"/>
              <a:tabLst>
                <a:tab pos="457200" algn="l"/>
              </a:tabLs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New faculty member in Sociology with a social work emphasis. This will respond to a demand from Latinx students and will help replace faculty who have retired. </a:t>
            </a:r>
            <a:endPar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Courier New" panose="02070309020205020404" pitchFamily="49" charset="0"/>
              <a:buChar char="o"/>
              <a:tabLst>
                <a:tab pos="457200" algn="l"/>
              </a:tabLs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New faculty member in business. This will respond to a need for the high demand business classes and is a replacement position.</a:t>
            </a:r>
            <a:endPar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Courier New" panose="02070309020205020404" pitchFamily="49" charset="0"/>
              <a:buChar char="o"/>
              <a:tabLst>
                <a:tab pos="457200" algn="l"/>
              </a:tabLs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New faculty member in computer science with an emphasis in Cyber Security/Crime to support the new Cyber Crime and Enforcement program and replace a recent tenure track resignation.</a:t>
            </a:r>
            <a:endParaRPr lang="en-US"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6B920B-25B6-4A32-BB41-54FE4E57B189}"/>
              </a:ext>
            </a:extLst>
          </p:cNvPr>
          <p:cNvSpPr>
            <a:spLocks noGrp="1"/>
          </p:cNvSpPr>
          <p:nvPr>
            <p:ph type="sldNum" sz="quarter" idx="12"/>
          </p:nvPr>
        </p:nvSpPr>
        <p:spPr/>
        <p:txBody>
          <a:bodyPr/>
          <a:lstStyle/>
          <a:p>
            <a:fld id="{50F6439D-14A5-4C9E-944F-3F9A75059980}" type="slidenum">
              <a:rPr lang="en-US" smtClean="0"/>
              <a:t>22</a:t>
            </a:fld>
            <a:endParaRPr lang="en-US"/>
          </a:p>
        </p:txBody>
      </p:sp>
    </p:spTree>
    <p:extLst>
      <p:ext uri="{BB962C8B-B14F-4D97-AF65-F5344CB8AC3E}">
        <p14:creationId xmlns:p14="http://schemas.microsoft.com/office/powerpoint/2010/main" val="161751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C5FFD13F-B2FA-40C3-B2A4-E8A9896F2B8B}"/>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0D1F9A3F-F00F-4C65-88BC-B49A565E5791}"/>
              </a:ext>
            </a:extLst>
          </p:cNvPr>
          <p:cNvSpPr>
            <a:spLocks noGrp="1"/>
          </p:cNvSpPr>
          <p:nvPr>
            <p:ph type="title"/>
          </p:nvPr>
        </p:nvSpPr>
        <p:spPr>
          <a:xfrm>
            <a:off x="838200" y="751982"/>
            <a:ext cx="10515600" cy="1325563"/>
          </a:xfrm>
        </p:spPr>
        <p:txBody>
          <a:bodyPr/>
          <a:lstStyle/>
          <a:p>
            <a:r>
              <a:rPr lang="en-US" b="1" dirty="0">
                <a:latin typeface="+mn-lt"/>
              </a:rPr>
              <a:t>Enrollment - Men’s Soccer</a:t>
            </a:r>
          </a:p>
        </p:txBody>
      </p:sp>
      <p:sp>
        <p:nvSpPr>
          <p:cNvPr id="3" name="Content Placeholder 2">
            <a:extLst>
              <a:ext uri="{FF2B5EF4-FFF2-40B4-BE49-F238E27FC236}">
                <a16:creationId xmlns:a16="http://schemas.microsoft.com/office/drawing/2014/main" id="{C5F1879A-7CF2-4D58-81E5-4CB09503FBEF}"/>
              </a:ext>
            </a:extLst>
          </p:cNvPr>
          <p:cNvSpPr>
            <a:spLocks noGrp="1"/>
          </p:cNvSpPr>
          <p:nvPr>
            <p:ph idx="1"/>
          </p:nvPr>
        </p:nvSpPr>
        <p:spPr>
          <a:xfrm>
            <a:off x="838200" y="1913545"/>
            <a:ext cx="10515600" cy="4351338"/>
          </a:xfrm>
        </p:spPr>
        <p:txBody>
          <a:bodyPr>
            <a:normAutofit/>
          </a:bodyPr>
          <a:lstStyle/>
          <a:p>
            <a:r>
              <a:rPr lang="en-US" sz="2200" b="1" dirty="0"/>
              <a:t>~30 players;</a:t>
            </a:r>
          </a:p>
          <a:p>
            <a:r>
              <a:rPr lang="en-US" sz="2200" b="1" dirty="0"/>
              <a:t>Plus 1-2 friends per player = 60-90 new students;</a:t>
            </a:r>
          </a:p>
          <a:p>
            <a:r>
              <a:rPr lang="en-US" sz="2200" b="1" dirty="0"/>
              <a:t>Hiring head and assistant coaches – yet  another opportunity to diversify employees:</a:t>
            </a:r>
          </a:p>
          <a:p>
            <a:pPr lvl="1">
              <a:buFont typeface="Courier New" panose="02070309020205020404" pitchFamily="49" charset="0"/>
              <a:buChar char="o"/>
            </a:pPr>
            <a:r>
              <a:rPr lang="en-US" sz="1800" dirty="0"/>
              <a:t>Stan Rodrigues hired as head coach, bi-lingual and bi-cultural person who knows the Oregon soccer community well;</a:t>
            </a:r>
          </a:p>
          <a:p>
            <a:pPr lvl="1">
              <a:buFont typeface="Courier New" panose="02070309020205020404" pitchFamily="49" charset="0"/>
              <a:buChar char="o"/>
            </a:pPr>
            <a:r>
              <a:rPr lang="en-US" sz="1800" dirty="0"/>
              <a:t>Plans to build a roster with regional talent.</a:t>
            </a:r>
          </a:p>
          <a:p>
            <a:r>
              <a:rPr lang="en-US" sz="2200" b="1" dirty="0"/>
              <a:t>Gets families on campus to watch games – the beauty and safety of our campus is one of our biggest draws;</a:t>
            </a:r>
          </a:p>
          <a:p>
            <a:r>
              <a:rPr lang="en-US" sz="2200" b="1" dirty="0"/>
              <a:t>Possibility to ask Legislature/donors to assist in funding new turf football/soccer field in front of stadium, new track, improved lighting.  Also need new gym floor and bleachers.</a:t>
            </a:r>
          </a:p>
        </p:txBody>
      </p:sp>
      <p:sp>
        <p:nvSpPr>
          <p:cNvPr id="4" name="Slide Number Placeholder 3">
            <a:extLst>
              <a:ext uri="{FF2B5EF4-FFF2-40B4-BE49-F238E27FC236}">
                <a16:creationId xmlns:a16="http://schemas.microsoft.com/office/drawing/2014/main" id="{A28A4F42-E411-4BFD-A1E5-CC6CCA09D58E}"/>
              </a:ext>
            </a:extLst>
          </p:cNvPr>
          <p:cNvSpPr>
            <a:spLocks noGrp="1"/>
          </p:cNvSpPr>
          <p:nvPr>
            <p:ph type="sldNum" sz="quarter" idx="12"/>
          </p:nvPr>
        </p:nvSpPr>
        <p:spPr/>
        <p:txBody>
          <a:bodyPr/>
          <a:lstStyle/>
          <a:p>
            <a:fld id="{50F6439D-14A5-4C9E-944F-3F9A75059980}" type="slidenum">
              <a:rPr lang="en-US" smtClean="0"/>
              <a:t>23</a:t>
            </a:fld>
            <a:endParaRPr lang="en-US"/>
          </a:p>
        </p:txBody>
      </p:sp>
    </p:spTree>
    <p:extLst>
      <p:ext uri="{BB962C8B-B14F-4D97-AF65-F5344CB8AC3E}">
        <p14:creationId xmlns:p14="http://schemas.microsoft.com/office/powerpoint/2010/main" val="130376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0ECC50-79DF-40E1-AFCA-BA3180C0F9A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91EEA25-BA95-4CEB-8DDC-F8A403840CBF}"/>
              </a:ext>
            </a:extLst>
          </p:cNvPr>
          <p:cNvSpPr>
            <a:spLocks noGrp="1"/>
          </p:cNvSpPr>
          <p:nvPr>
            <p:ph type="title"/>
          </p:nvPr>
        </p:nvSpPr>
        <p:spPr>
          <a:xfrm>
            <a:off x="1462454" y="681037"/>
            <a:ext cx="9105900" cy="1325563"/>
          </a:xfrm>
        </p:spPr>
        <p:txBody>
          <a:bodyPr>
            <a:normAutofit fontScale="90000"/>
          </a:bodyPr>
          <a:lstStyle/>
          <a:p>
            <a:r>
              <a:rPr lang="en-US" sz="4000" b="1" dirty="0"/>
              <a:t>Enrollment: Community College Partnerships      and Graduate Program Growth</a:t>
            </a:r>
          </a:p>
        </p:txBody>
      </p:sp>
      <p:sp>
        <p:nvSpPr>
          <p:cNvPr id="3" name="Content Placeholder 2">
            <a:extLst>
              <a:ext uri="{FF2B5EF4-FFF2-40B4-BE49-F238E27FC236}">
                <a16:creationId xmlns:a16="http://schemas.microsoft.com/office/drawing/2014/main" id="{B65A6074-A0D5-4F9D-8B79-62626956C94E}"/>
              </a:ext>
            </a:extLst>
          </p:cNvPr>
          <p:cNvSpPr>
            <a:spLocks noGrp="1"/>
          </p:cNvSpPr>
          <p:nvPr>
            <p:ph idx="1"/>
          </p:nvPr>
        </p:nvSpPr>
        <p:spPr>
          <a:xfrm>
            <a:off x="169983" y="2115760"/>
            <a:ext cx="10515600" cy="3959713"/>
          </a:xfrm>
        </p:spPr>
        <p:txBody>
          <a:bodyPr>
            <a:normAutofit fontScale="92500" lnSpcReduction="10000"/>
          </a:bodyPr>
          <a:lstStyle/>
          <a:p>
            <a:r>
              <a:rPr lang="en-US" sz="2400" b="1" dirty="0"/>
              <a:t>With the advent of free community college tuition from the Infrastructure Funding Bill, we will need to forge new and improved relationships with community colleges for transfer students.</a:t>
            </a:r>
          </a:p>
          <a:p>
            <a:r>
              <a:rPr lang="en-US" sz="2400" b="1" dirty="0"/>
              <a:t>OSU is focusing on this as well, thus we need to compete with them and other four-year institutions for these important partnerships.</a:t>
            </a:r>
          </a:p>
          <a:p>
            <a:r>
              <a:rPr lang="en-US" sz="2400" b="1" dirty="0"/>
              <a:t>WOU faculty partnering with community college faculty is a means to facilitate this goal.  WOU computer science faculty have a great relationship with Chemeketa faculty and this results in increased student transfers for this important program.  We need these types of relationship with more community colleges and their faculty with all WOU departments.</a:t>
            </a:r>
          </a:p>
          <a:p>
            <a:r>
              <a:rPr lang="en-US" sz="2400" b="1" dirty="0"/>
              <a:t>We also will need more emphasis on graduate enrollment/programs to make up losses on undergraduate enrollments from free community college tuition.</a:t>
            </a:r>
          </a:p>
          <a:p>
            <a:endParaRPr lang="en-US" dirty="0"/>
          </a:p>
          <a:p>
            <a:endParaRPr lang="en-US" dirty="0"/>
          </a:p>
        </p:txBody>
      </p:sp>
      <p:sp>
        <p:nvSpPr>
          <p:cNvPr id="4" name="Slide Number Placeholder 3">
            <a:extLst>
              <a:ext uri="{FF2B5EF4-FFF2-40B4-BE49-F238E27FC236}">
                <a16:creationId xmlns:a16="http://schemas.microsoft.com/office/drawing/2014/main" id="{BF110FD3-A77E-4EDB-BDA7-BDF6B7415CC4}"/>
              </a:ext>
            </a:extLst>
          </p:cNvPr>
          <p:cNvSpPr>
            <a:spLocks noGrp="1"/>
          </p:cNvSpPr>
          <p:nvPr>
            <p:ph type="sldNum" sz="quarter" idx="12"/>
          </p:nvPr>
        </p:nvSpPr>
        <p:spPr/>
        <p:txBody>
          <a:bodyPr/>
          <a:lstStyle/>
          <a:p>
            <a:fld id="{50F6439D-14A5-4C9E-944F-3F9A75059980}" type="slidenum">
              <a:rPr lang="en-US" smtClean="0"/>
              <a:t>24</a:t>
            </a:fld>
            <a:endParaRPr lang="en-US"/>
          </a:p>
        </p:txBody>
      </p:sp>
    </p:spTree>
    <p:extLst>
      <p:ext uri="{BB962C8B-B14F-4D97-AF65-F5344CB8AC3E}">
        <p14:creationId xmlns:p14="http://schemas.microsoft.com/office/powerpoint/2010/main" val="209860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43260E50-4F98-4E93-8120-BA16BD26809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7A60CD7A-6501-461A-896D-CC4179A3E605}"/>
              </a:ext>
            </a:extLst>
          </p:cNvPr>
          <p:cNvSpPr>
            <a:spLocks noGrp="1"/>
          </p:cNvSpPr>
          <p:nvPr>
            <p:ph type="title"/>
          </p:nvPr>
        </p:nvSpPr>
        <p:spPr>
          <a:xfrm>
            <a:off x="2790084" y="391501"/>
            <a:ext cx="7022128" cy="1325563"/>
          </a:xfrm>
        </p:spPr>
        <p:txBody>
          <a:bodyPr>
            <a:normAutofit/>
          </a:bodyPr>
          <a:lstStyle/>
          <a:p>
            <a:r>
              <a:rPr lang="en-US" sz="4200" b="1" dirty="0">
                <a:latin typeface="+mn-lt"/>
              </a:rPr>
              <a:t>Enrollment Goals for 2022-23</a:t>
            </a:r>
          </a:p>
        </p:txBody>
      </p:sp>
      <p:sp>
        <p:nvSpPr>
          <p:cNvPr id="3" name="Slide Number Placeholder 2">
            <a:extLst>
              <a:ext uri="{FF2B5EF4-FFF2-40B4-BE49-F238E27FC236}">
                <a16:creationId xmlns:a16="http://schemas.microsoft.com/office/drawing/2014/main" id="{BA6DFDFE-E026-4549-896F-AB04B2B32988}"/>
              </a:ext>
            </a:extLst>
          </p:cNvPr>
          <p:cNvSpPr>
            <a:spLocks noGrp="1"/>
          </p:cNvSpPr>
          <p:nvPr>
            <p:ph type="sldNum" sz="quarter" idx="12"/>
          </p:nvPr>
        </p:nvSpPr>
        <p:spPr/>
        <p:txBody>
          <a:bodyPr/>
          <a:lstStyle/>
          <a:p>
            <a:fld id="{50F6439D-14A5-4C9E-944F-3F9A75059980}" type="slidenum">
              <a:rPr lang="en-US" smtClean="0"/>
              <a:t>25</a:t>
            </a:fld>
            <a:endParaRPr lang="en-US"/>
          </a:p>
        </p:txBody>
      </p:sp>
      <p:graphicFrame>
        <p:nvGraphicFramePr>
          <p:cNvPr id="4" name="Table 3">
            <a:extLst>
              <a:ext uri="{FF2B5EF4-FFF2-40B4-BE49-F238E27FC236}">
                <a16:creationId xmlns:a16="http://schemas.microsoft.com/office/drawing/2014/main" id="{441B230B-C7DD-4E84-9444-B2DB0B77FD3B}"/>
              </a:ext>
            </a:extLst>
          </p:cNvPr>
          <p:cNvGraphicFramePr>
            <a:graphicFrameLocks noGrp="1"/>
          </p:cNvGraphicFramePr>
          <p:nvPr>
            <p:extLst>
              <p:ext uri="{D42A27DB-BD31-4B8C-83A1-F6EECF244321}">
                <p14:modId xmlns:p14="http://schemas.microsoft.com/office/powerpoint/2010/main" val="737941112"/>
              </p:ext>
            </p:extLst>
          </p:nvPr>
        </p:nvGraphicFramePr>
        <p:xfrm>
          <a:off x="2295898" y="1338373"/>
          <a:ext cx="6822935" cy="4441714"/>
        </p:xfrm>
        <a:graphic>
          <a:graphicData uri="http://schemas.openxmlformats.org/drawingml/2006/table">
            <a:tbl>
              <a:tblPr>
                <a:tableStyleId>{5C22544A-7EE6-4342-B048-85BDC9FD1C3A}</a:tableStyleId>
              </a:tblPr>
              <a:tblGrid>
                <a:gridCol w="4641797">
                  <a:extLst>
                    <a:ext uri="{9D8B030D-6E8A-4147-A177-3AD203B41FA5}">
                      <a16:colId xmlns:a16="http://schemas.microsoft.com/office/drawing/2014/main" val="161346961"/>
                    </a:ext>
                  </a:extLst>
                </a:gridCol>
                <a:gridCol w="2181138">
                  <a:extLst>
                    <a:ext uri="{9D8B030D-6E8A-4147-A177-3AD203B41FA5}">
                      <a16:colId xmlns:a16="http://schemas.microsoft.com/office/drawing/2014/main" val="3863319141"/>
                    </a:ext>
                  </a:extLst>
                </a:gridCol>
              </a:tblGrid>
              <a:tr h="179703">
                <a:tc>
                  <a:txBody>
                    <a:bodyPr/>
                    <a:lstStyle/>
                    <a:p>
                      <a:pPr algn="l" fontAlgn="b"/>
                      <a:r>
                        <a:rPr lang="en-US" sz="1200" b="1" u="none" strike="noStrike" dirty="0">
                          <a:effectLst/>
                        </a:rPr>
                        <a:t>WOU Business Plan Outline</a:t>
                      </a:r>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795023641"/>
                  </a:ext>
                </a:extLst>
              </a:tr>
              <a:tr h="179703">
                <a:tc>
                  <a:txBody>
                    <a:bodyPr/>
                    <a:lstStyle/>
                    <a:p>
                      <a:pPr algn="l" fontAlgn="b"/>
                      <a:r>
                        <a:rPr lang="en-US" sz="1200" b="1" u="none" strike="noStrike" dirty="0">
                          <a:effectLst/>
                        </a:rPr>
                        <a:t>Rebuilding Enrollment</a:t>
                      </a:r>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316671026"/>
                  </a:ext>
                </a:extLst>
              </a:tr>
              <a:tr h="179703">
                <a:tc>
                  <a:txBody>
                    <a:bodyPr/>
                    <a:lstStyle/>
                    <a:p>
                      <a:pPr algn="l" fontAlgn="b"/>
                      <a:endParaRPr lang="en-US" sz="1200" b="0"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sng" strike="noStrike" dirty="0">
                          <a:effectLst/>
                        </a:rPr>
                        <a:t>Expected Return</a:t>
                      </a:r>
                      <a:endParaRPr lang="en-US" sz="1200" b="1" i="0" u="sng"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906817795"/>
                  </a:ext>
                </a:extLst>
              </a:tr>
              <a:tr h="179703">
                <a:tc>
                  <a:txBody>
                    <a:bodyPr/>
                    <a:lstStyle/>
                    <a:p>
                      <a:pPr algn="l" fontAlgn="b"/>
                      <a:endParaRPr lang="en-US" sz="1200" b="0"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sng" strike="noStrike" dirty="0">
                          <a:effectLst/>
                        </a:rPr>
                        <a:t>in Student FTE in 2022-23</a:t>
                      </a:r>
                      <a:endParaRPr lang="en-US" sz="1200" b="1" i="0" u="sng"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245613932"/>
                  </a:ext>
                </a:extLst>
              </a:tr>
              <a:tr h="179703">
                <a:tc>
                  <a:txBody>
                    <a:bodyPr/>
                    <a:lstStyle/>
                    <a:p>
                      <a:pPr algn="l" fontAlgn="b"/>
                      <a:r>
                        <a:rPr lang="en-US" sz="1200" b="1" u="sng" strike="noStrike" dirty="0">
                          <a:effectLst/>
                        </a:rPr>
                        <a:t>Investing in new faculty</a:t>
                      </a:r>
                      <a:endParaRPr lang="en-US" sz="1200" b="1" i="0" u="sng"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sng"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663259606"/>
                  </a:ext>
                </a:extLst>
              </a:tr>
              <a:tr h="179703">
                <a:tc>
                  <a:txBody>
                    <a:bodyPr/>
                    <a:lstStyle/>
                    <a:p>
                      <a:pPr algn="l" fontAlgn="b"/>
                      <a:r>
                        <a:rPr lang="en-US" sz="1200" b="1" u="none" strike="noStrike" dirty="0">
                          <a:effectLst/>
                        </a:rPr>
                        <a:t>2.0 Faculty FTE in education</a:t>
                      </a:r>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60</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750066026"/>
                  </a:ext>
                </a:extLst>
              </a:tr>
              <a:tr h="179703">
                <a:tc>
                  <a:txBody>
                    <a:bodyPr/>
                    <a:lstStyle/>
                    <a:p>
                      <a:pPr algn="l" fontAlgn="b"/>
                      <a:r>
                        <a:rPr lang="en-US" sz="1200" b="1" u="none" strike="noStrike" dirty="0">
                          <a:effectLst/>
                        </a:rPr>
                        <a:t>1.0 Faculty FTE in Sociology</a:t>
                      </a:r>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16</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469600123"/>
                  </a:ext>
                </a:extLst>
              </a:tr>
              <a:tr h="179703">
                <a:tc>
                  <a:txBody>
                    <a:bodyPr/>
                    <a:lstStyle/>
                    <a:p>
                      <a:pPr algn="l" fontAlgn="b"/>
                      <a:r>
                        <a:rPr lang="en-US" sz="1200" b="1" u="none" strike="noStrike">
                          <a:effectLst/>
                        </a:rPr>
                        <a:t>1.0 Faculty FTE in Business</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12</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093105324"/>
                  </a:ext>
                </a:extLst>
              </a:tr>
              <a:tr h="179703">
                <a:tc>
                  <a:txBody>
                    <a:bodyPr/>
                    <a:lstStyle/>
                    <a:p>
                      <a:pPr algn="l" fontAlgn="b"/>
                      <a:r>
                        <a:rPr lang="en-US" sz="1200" b="1" u="none" strike="noStrike">
                          <a:effectLst/>
                        </a:rPr>
                        <a:t>1.0 Faculty FTE in Computer Science</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12</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668778756"/>
                  </a:ext>
                </a:extLst>
              </a:tr>
              <a:tr h="179703">
                <a:tc>
                  <a:txBody>
                    <a:bodyPr/>
                    <a:lstStyle/>
                    <a:p>
                      <a:pPr algn="l" fontAlgn="b"/>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396006007"/>
                  </a:ext>
                </a:extLst>
              </a:tr>
              <a:tr h="179703">
                <a:tc>
                  <a:txBody>
                    <a:bodyPr/>
                    <a:lstStyle/>
                    <a:p>
                      <a:pPr algn="l" fontAlgn="b"/>
                      <a:r>
                        <a:rPr lang="en-US" sz="1200" b="1" u="none" strike="noStrike">
                          <a:effectLst/>
                        </a:rPr>
                        <a:t>Adding Men's Soccer - 30 players + 45 friends</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75</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67081606"/>
                  </a:ext>
                </a:extLst>
              </a:tr>
              <a:tr h="179703">
                <a:tc>
                  <a:txBody>
                    <a:bodyPr/>
                    <a:lstStyle/>
                    <a:p>
                      <a:pPr algn="l" fontAlgn="b"/>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740436298"/>
                  </a:ext>
                </a:extLst>
              </a:tr>
              <a:tr h="179703">
                <a:tc>
                  <a:txBody>
                    <a:bodyPr/>
                    <a:lstStyle/>
                    <a:p>
                      <a:pPr algn="l" fontAlgn="b"/>
                      <a:r>
                        <a:rPr lang="en-US" sz="1200" b="1" u="none" strike="noStrike">
                          <a:effectLst/>
                        </a:rPr>
                        <a:t>EAB est.</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171</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758877203"/>
                  </a:ext>
                </a:extLst>
              </a:tr>
              <a:tr h="179703">
                <a:tc>
                  <a:txBody>
                    <a:bodyPr/>
                    <a:lstStyle/>
                    <a:p>
                      <a:pPr algn="l" fontAlgn="b"/>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216207808"/>
                  </a:ext>
                </a:extLst>
              </a:tr>
              <a:tr h="179703">
                <a:tc>
                  <a:txBody>
                    <a:bodyPr/>
                    <a:lstStyle/>
                    <a:p>
                      <a:pPr algn="l" fontAlgn="b"/>
                      <a:r>
                        <a:rPr lang="en-US" sz="1200" b="1" u="none" strike="noStrike">
                          <a:effectLst/>
                        </a:rPr>
                        <a:t>Partnership specialist</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50</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284187648"/>
                  </a:ext>
                </a:extLst>
              </a:tr>
              <a:tr h="179703">
                <a:tc>
                  <a:txBody>
                    <a:bodyPr/>
                    <a:lstStyle/>
                    <a:p>
                      <a:pPr algn="l" fontAlgn="b"/>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94411719"/>
                  </a:ext>
                </a:extLst>
              </a:tr>
              <a:tr h="179703">
                <a:tc>
                  <a:txBody>
                    <a:bodyPr/>
                    <a:lstStyle/>
                    <a:p>
                      <a:pPr algn="l" fontAlgn="b"/>
                      <a:r>
                        <a:rPr lang="en-US" sz="1200" b="1" u="none" strike="noStrike">
                          <a:effectLst/>
                        </a:rPr>
                        <a:t>Goals for admissions</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70</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273616733"/>
                  </a:ext>
                </a:extLst>
              </a:tr>
              <a:tr h="179703">
                <a:tc>
                  <a:txBody>
                    <a:bodyPr/>
                    <a:lstStyle/>
                    <a:p>
                      <a:pPr algn="l" fontAlgn="b"/>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362260962"/>
                  </a:ext>
                </a:extLst>
              </a:tr>
              <a:tr h="179703">
                <a:tc>
                  <a:txBody>
                    <a:bodyPr/>
                    <a:lstStyle/>
                    <a:p>
                      <a:pPr algn="l" fontAlgn="b"/>
                      <a:r>
                        <a:rPr lang="en-US" sz="1200" b="1" u="none" strike="noStrike">
                          <a:effectLst/>
                        </a:rPr>
                        <a:t>Goals for departments</a:t>
                      </a:r>
                      <a:endParaRPr lang="en-US" sz="1200" b="1" i="0" u="none" strike="noStrike">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none" strike="noStrike" dirty="0">
                          <a:effectLst/>
                        </a:rPr>
                        <a:t>30</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478052800"/>
                  </a:ext>
                </a:extLst>
              </a:tr>
              <a:tr h="179703">
                <a:tc>
                  <a:txBody>
                    <a:bodyPr/>
                    <a:lstStyle/>
                    <a:p>
                      <a:pPr algn="l" fontAlgn="b"/>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529271990"/>
                  </a:ext>
                </a:extLst>
              </a:tr>
              <a:tr h="179703">
                <a:tc>
                  <a:txBody>
                    <a:bodyPr/>
                    <a:lstStyle/>
                    <a:p>
                      <a:pPr algn="l" fontAlgn="b"/>
                      <a:r>
                        <a:rPr lang="en-US" sz="1200" b="1" u="none" strike="noStrike" dirty="0">
                          <a:effectLst/>
                        </a:rPr>
                        <a:t>New graduate programs</a:t>
                      </a:r>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r>
                        <a:rPr lang="en-US" sz="1200" b="1" u="sng" strike="noStrike" dirty="0">
                          <a:effectLst/>
                        </a:rPr>
                        <a:t>30</a:t>
                      </a:r>
                      <a:endParaRPr lang="en-US" sz="1200" b="1" i="0" u="sng"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21265152"/>
                  </a:ext>
                </a:extLst>
              </a:tr>
              <a:tr h="210256">
                <a:tc>
                  <a:txBody>
                    <a:bodyPr/>
                    <a:lstStyle/>
                    <a:p>
                      <a:pPr algn="l" fontAlgn="b"/>
                      <a:endParaRPr lang="en-US" sz="1200" b="1" i="0" u="none" strike="noStrike" dirty="0">
                        <a:solidFill>
                          <a:srgbClr val="000000"/>
                        </a:solidFill>
                        <a:effectLst/>
                        <a:latin typeface="Calibri" panose="020F0502020204030204" pitchFamily="34" charset="0"/>
                      </a:endParaRPr>
                    </a:p>
                  </a:txBody>
                  <a:tcPr marL="9459" marR="9459" marT="9459" marB="0" anchor="b"/>
                </a:tc>
                <a:tc>
                  <a:txBody>
                    <a:bodyPr/>
                    <a:lstStyle/>
                    <a:p>
                      <a:pPr algn="ctr" fontAlgn="b"/>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114385205"/>
                  </a:ext>
                </a:extLst>
              </a:tr>
              <a:tr h="179703">
                <a:tc>
                  <a:txBody>
                    <a:bodyPr/>
                    <a:lstStyle/>
                    <a:p>
                      <a:pPr algn="l" fontAlgn="b"/>
                      <a:r>
                        <a:rPr lang="en-US" sz="1200" b="1" i="0" u="none" strike="noStrike" dirty="0">
                          <a:solidFill>
                            <a:srgbClr val="000000"/>
                          </a:solidFill>
                          <a:effectLst/>
                          <a:latin typeface="Calibri" panose="020F0502020204030204" pitchFamily="34" charset="0"/>
                        </a:rPr>
                        <a:t>Total FTE – this represents a 16.3% increase over 2021-22 Fall enrollment</a:t>
                      </a:r>
                    </a:p>
                  </a:txBody>
                  <a:tcPr marL="9459" marR="9459" marT="9459" marB="0" anchor="b"/>
                </a:tc>
                <a:tc>
                  <a:txBody>
                    <a:bodyPr/>
                    <a:lstStyle/>
                    <a:p>
                      <a:pPr algn="ctr" fontAlgn="b"/>
                      <a:r>
                        <a:rPr lang="en-US" sz="1200" b="1" u="none" strike="noStrike" dirty="0">
                          <a:effectLst/>
                        </a:rPr>
                        <a:t>526</a:t>
                      </a:r>
                      <a:endParaRPr lang="en-US" sz="12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739597876"/>
                  </a:ext>
                </a:extLst>
              </a:tr>
            </a:tbl>
          </a:graphicData>
        </a:graphic>
      </p:graphicFrame>
    </p:spTree>
    <p:extLst>
      <p:ext uri="{BB962C8B-B14F-4D97-AF65-F5344CB8AC3E}">
        <p14:creationId xmlns:p14="http://schemas.microsoft.com/office/powerpoint/2010/main" val="180640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1399BA41-6E31-4114-973F-6C6932E6456E}"/>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D7C2815E-75F1-49EB-808F-F6B3540F871B}"/>
              </a:ext>
            </a:extLst>
          </p:cNvPr>
          <p:cNvSpPr>
            <a:spLocks noGrp="1"/>
          </p:cNvSpPr>
          <p:nvPr>
            <p:ph type="title"/>
          </p:nvPr>
        </p:nvSpPr>
        <p:spPr>
          <a:xfrm>
            <a:off x="1154723" y="787149"/>
            <a:ext cx="7048500" cy="821837"/>
          </a:xfrm>
        </p:spPr>
        <p:txBody>
          <a:bodyPr/>
          <a:lstStyle/>
          <a:p>
            <a:r>
              <a:rPr lang="en-US" b="1" dirty="0">
                <a:latin typeface="+mn-lt"/>
              </a:rPr>
              <a:t>Sponsored Project Growth</a:t>
            </a:r>
          </a:p>
        </p:txBody>
      </p:sp>
      <p:sp>
        <p:nvSpPr>
          <p:cNvPr id="3" name="Content Placeholder 2">
            <a:extLst>
              <a:ext uri="{FF2B5EF4-FFF2-40B4-BE49-F238E27FC236}">
                <a16:creationId xmlns:a16="http://schemas.microsoft.com/office/drawing/2014/main" id="{487BA098-5D4C-4C7A-9E1E-D095586E8426}"/>
              </a:ext>
            </a:extLst>
          </p:cNvPr>
          <p:cNvSpPr>
            <a:spLocks noGrp="1"/>
          </p:cNvSpPr>
          <p:nvPr>
            <p:ph idx="1"/>
          </p:nvPr>
        </p:nvSpPr>
        <p:spPr>
          <a:xfrm>
            <a:off x="539257" y="1484430"/>
            <a:ext cx="10515600" cy="4406412"/>
          </a:xfrm>
        </p:spPr>
        <p:txBody>
          <a:bodyPr>
            <a:noAutofit/>
          </a:bodyPr>
          <a:lstStyle/>
          <a:p>
            <a:pPr>
              <a:spcBef>
                <a:spcPts val="0"/>
              </a:spcBef>
            </a:pPr>
            <a:r>
              <a:rPr lang="en-US" sz="1600" b="1" dirty="0"/>
              <a:t>Proposals submitted, prior year = $20.7M, current year = $23.0M</a:t>
            </a:r>
          </a:p>
          <a:p>
            <a:pPr>
              <a:spcBef>
                <a:spcPts val="0"/>
              </a:spcBef>
            </a:pPr>
            <a:r>
              <a:rPr lang="en-US" sz="1600" b="1" dirty="0"/>
              <a:t>Growth in indirect cost recoveries funds faculty incentives and added staff to support more growth</a:t>
            </a:r>
          </a:p>
          <a:p>
            <a:pPr lvl="1">
              <a:spcBef>
                <a:spcPts val="0"/>
              </a:spcBef>
              <a:buFont typeface="Courier New" panose="02070309020205020404" pitchFamily="49" charset="0"/>
              <a:buChar char="o"/>
            </a:pPr>
            <a:r>
              <a:rPr lang="en-US" sz="1600" dirty="0"/>
              <a:t>Hiring one added staff could result in even higher submissions in the future</a:t>
            </a:r>
          </a:p>
          <a:p>
            <a:pPr lvl="1">
              <a:spcBef>
                <a:spcPts val="0"/>
              </a:spcBef>
              <a:buFont typeface="Courier New" panose="02070309020205020404" pitchFamily="49" charset="0"/>
              <a:buChar char="o"/>
            </a:pPr>
            <a:r>
              <a:rPr lang="en-US" sz="1600" dirty="0"/>
              <a:t>Indirect cost recoveries are shared with PI, college dean and help fund institutional overhead</a:t>
            </a:r>
          </a:p>
          <a:p>
            <a:pPr marL="342900" marR="0" lvl="0" indent="-342900">
              <a:lnSpc>
                <a:spcPct val="107000"/>
              </a:lnSpc>
              <a:spcBef>
                <a:spcPts val="0"/>
              </a:spcBef>
              <a:buFont typeface="Symbol" panose="05050102010706020507" pitchFamily="18" charset="2"/>
              <a:buChar char=""/>
            </a:pPr>
            <a:r>
              <a:rPr lang="en-US" sz="1600" b="1" dirty="0">
                <a:effectLst/>
                <a:ea typeface="Calibri" panose="020F0502020204030204" pitchFamily="34" charset="0"/>
                <a:cs typeface="Times New Roman" panose="02020603050405020304" pitchFamily="18" charset="0"/>
              </a:rPr>
              <a:t>The Oregon Department of Education’s Early Learning Division (ELD) is planning to award Robyn Lopez Melton a new continuing contract of $8.4 million (including over $1.4M in indirect funds) to create the first and only childcare substitute teacher system for the state of Oregon.  </a:t>
            </a:r>
          </a:p>
          <a:p>
            <a:pPr marL="342900" marR="0" lvl="0" indent="-342900">
              <a:lnSpc>
                <a:spcPct val="107000"/>
              </a:lnSpc>
              <a:spcBef>
                <a:spcPts val="0"/>
              </a:spcBef>
              <a:buFont typeface="Symbol" panose="05050102010706020507" pitchFamily="18" charset="2"/>
              <a:buChar char=""/>
            </a:pPr>
            <a:r>
              <a:rPr lang="en-US" sz="1600" b="1" dirty="0">
                <a:effectLst/>
                <a:ea typeface="Calibri" panose="020F0502020204030204" pitchFamily="34" charset="0"/>
                <a:cs typeface="Times New Roman" panose="02020603050405020304" pitchFamily="18" charset="0"/>
              </a:rPr>
              <a:t>WOU’s newly formed Western Restorative Justice and Reentry Center (WRJRC), in the Division of Criminal Justice, is continuing to develop promising relationships with external funders. In 2021, they submitted 6 proposals requesting close to $1 million in funding.</a:t>
            </a:r>
          </a:p>
          <a:p>
            <a:pPr marL="342900" marR="0" lvl="0" indent="-342900">
              <a:lnSpc>
                <a:spcPct val="107000"/>
              </a:lnSpc>
              <a:spcBef>
                <a:spcPts val="0"/>
              </a:spcBef>
              <a:buFont typeface="Symbol" panose="05050102010706020507" pitchFamily="18" charset="2"/>
              <a:buChar char=""/>
            </a:pPr>
            <a:r>
              <a:rPr lang="en-US" sz="1600" b="1" dirty="0">
                <a:effectLst/>
                <a:ea typeface="Calibri" panose="020F0502020204030204" pitchFamily="34" charset="0"/>
                <a:cs typeface="Times New Roman" panose="02020603050405020304" pitchFamily="18" charset="0"/>
              </a:rPr>
              <a:t>The Western Community Policing Institute (WCPI) and WOU recently received an individual invitation to apply for a $400,000 grant (including over $80,000 in indirect funds) from the U.S. Department of Justice’s Office of Community Oriented Policing Services (DOJ-COPS). WCPI and WRJRC collaboratively submitted a proposal in response to the invitation in July 2021. </a:t>
            </a:r>
          </a:p>
          <a:p>
            <a:pPr marL="342900" marR="0" lvl="0" indent="-342900">
              <a:lnSpc>
                <a:spcPct val="107000"/>
              </a:lnSpc>
              <a:spcBef>
                <a:spcPts val="0"/>
              </a:spcBef>
              <a:buFont typeface="Symbol" panose="05050102010706020507" pitchFamily="18" charset="2"/>
              <a:buChar char=""/>
            </a:pPr>
            <a:r>
              <a:rPr lang="en-US" sz="1600" b="1" dirty="0">
                <a:effectLst/>
                <a:ea typeface="Calibri" panose="020F0502020204030204" pitchFamily="34" charset="0"/>
                <a:cs typeface="Times New Roman" panose="02020603050405020304" pitchFamily="18" charset="0"/>
              </a:rPr>
              <a:t>In the College of Education, Drs. Maria </a:t>
            </a:r>
            <a:r>
              <a:rPr lang="en-US" sz="1600" b="1" dirty="0" err="1">
                <a:effectLst/>
                <a:ea typeface="Calibri" panose="020F0502020204030204" pitchFamily="34" charset="0"/>
                <a:cs typeface="Times New Roman" panose="02020603050405020304" pitchFamily="18" charset="0"/>
              </a:rPr>
              <a:t>Dantas</a:t>
            </a:r>
            <a:r>
              <a:rPr lang="en-US" sz="1600" b="1" dirty="0">
                <a:effectLst/>
                <a:ea typeface="Calibri" panose="020F0502020204030204" pitchFamily="34" charset="0"/>
                <a:cs typeface="Times New Roman" panose="02020603050405020304" pitchFamily="18" charset="0"/>
              </a:rPr>
              <a:t>-Whitney and Kristen Pratt received an ODE grant for their Bilingual Teacher Scholars program for $291K which they then parlayed to secure an additional $88K from the Meyer Memorial Trust.  Recognized by Secretary of Education Cardona as a program to be replicated.</a:t>
            </a:r>
          </a:p>
        </p:txBody>
      </p:sp>
      <p:sp>
        <p:nvSpPr>
          <p:cNvPr id="4" name="Slide Number Placeholder 3">
            <a:extLst>
              <a:ext uri="{FF2B5EF4-FFF2-40B4-BE49-F238E27FC236}">
                <a16:creationId xmlns:a16="http://schemas.microsoft.com/office/drawing/2014/main" id="{86E185D2-6E54-45C8-8B1F-8DFB476BAE1F}"/>
              </a:ext>
            </a:extLst>
          </p:cNvPr>
          <p:cNvSpPr>
            <a:spLocks noGrp="1"/>
          </p:cNvSpPr>
          <p:nvPr>
            <p:ph type="sldNum" sz="quarter" idx="12"/>
          </p:nvPr>
        </p:nvSpPr>
        <p:spPr/>
        <p:txBody>
          <a:bodyPr/>
          <a:lstStyle/>
          <a:p>
            <a:fld id="{50F6439D-14A5-4C9E-944F-3F9A75059980}" type="slidenum">
              <a:rPr lang="en-US" smtClean="0"/>
              <a:t>26</a:t>
            </a:fld>
            <a:endParaRPr lang="en-US"/>
          </a:p>
        </p:txBody>
      </p:sp>
    </p:spTree>
    <p:extLst>
      <p:ext uri="{BB962C8B-B14F-4D97-AF65-F5344CB8AC3E}">
        <p14:creationId xmlns:p14="http://schemas.microsoft.com/office/powerpoint/2010/main" val="53190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CDF6D6FB-67EA-4419-8140-B032C1A5EBCB}"/>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63AFAF7A-666B-4603-A643-7FA5BFF06DBF}"/>
              </a:ext>
            </a:extLst>
          </p:cNvPr>
          <p:cNvSpPr>
            <a:spLocks noGrp="1"/>
          </p:cNvSpPr>
          <p:nvPr>
            <p:ph type="title"/>
          </p:nvPr>
        </p:nvSpPr>
        <p:spPr>
          <a:xfrm>
            <a:off x="3028947" y="652228"/>
            <a:ext cx="5799992" cy="777874"/>
          </a:xfrm>
        </p:spPr>
        <p:txBody>
          <a:bodyPr/>
          <a:lstStyle/>
          <a:p>
            <a:r>
              <a:rPr lang="en-US" b="1" dirty="0">
                <a:latin typeface="+mn-lt"/>
              </a:rPr>
              <a:t>DEI Initiatives</a:t>
            </a:r>
          </a:p>
        </p:txBody>
      </p:sp>
      <p:sp>
        <p:nvSpPr>
          <p:cNvPr id="3" name="Content Placeholder 2">
            <a:extLst>
              <a:ext uri="{FF2B5EF4-FFF2-40B4-BE49-F238E27FC236}">
                <a16:creationId xmlns:a16="http://schemas.microsoft.com/office/drawing/2014/main" id="{415196F5-B1DF-4DA5-BE2E-EEAC9584D722}"/>
              </a:ext>
            </a:extLst>
          </p:cNvPr>
          <p:cNvSpPr>
            <a:spLocks noGrp="1"/>
          </p:cNvSpPr>
          <p:nvPr>
            <p:ph idx="1"/>
          </p:nvPr>
        </p:nvSpPr>
        <p:spPr>
          <a:xfrm>
            <a:off x="433753" y="1342030"/>
            <a:ext cx="10515600" cy="4351338"/>
          </a:xfrm>
        </p:spPr>
        <p:txBody>
          <a:bodyPr>
            <a:normAutofit fontScale="25000" lnSpcReduction="20000"/>
          </a:bodyPr>
          <a:lstStyle/>
          <a:p>
            <a:pPr>
              <a:lnSpc>
                <a:spcPct val="120000"/>
              </a:lnSpc>
              <a:spcBef>
                <a:spcPts val="200"/>
              </a:spcBef>
            </a:pPr>
            <a:r>
              <a:rPr lang="en-US" sz="5600" b="1" dirty="0"/>
              <a:t>Executive Director of Diversity, Equity and Inclusion search in process:</a:t>
            </a:r>
          </a:p>
          <a:p>
            <a:pPr lvl="1">
              <a:lnSpc>
                <a:spcPct val="120000"/>
              </a:lnSpc>
              <a:spcBef>
                <a:spcPts val="200"/>
              </a:spcBef>
              <a:buFont typeface="Courier New" panose="02070309020205020404" pitchFamily="49" charset="0"/>
              <a:buChar char="o"/>
            </a:pPr>
            <a:r>
              <a:rPr lang="en-US" sz="5600" dirty="0"/>
              <a:t>Working on job description and position announcement with UDIAC, with assistance from Rudyane Rivera-Lindstrom, </a:t>
            </a:r>
          </a:p>
          <a:p>
            <a:pPr marL="457200" lvl="1" indent="0">
              <a:lnSpc>
                <a:spcPct val="120000"/>
              </a:lnSpc>
              <a:spcBef>
                <a:spcPts val="200"/>
              </a:spcBef>
              <a:buNone/>
            </a:pPr>
            <a:r>
              <a:rPr lang="en-US" sz="5600" dirty="0"/>
              <a:t>      Diversity Officer at HECC;</a:t>
            </a:r>
          </a:p>
          <a:p>
            <a:pPr lvl="1">
              <a:lnSpc>
                <a:spcPct val="120000"/>
              </a:lnSpc>
              <a:spcBef>
                <a:spcPts val="200"/>
              </a:spcBef>
              <a:buFont typeface="Courier New" panose="02070309020205020404" pitchFamily="49" charset="0"/>
              <a:buChar char="o"/>
            </a:pPr>
            <a:r>
              <a:rPr lang="en-US" sz="5600" dirty="0"/>
              <a:t>Will appoint search committee soon – request for nominations sent Aug. 20, 2021; and</a:t>
            </a:r>
          </a:p>
          <a:p>
            <a:pPr lvl="1">
              <a:lnSpc>
                <a:spcPct val="120000"/>
              </a:lnSpc>
              <a:spcBef>
                <a:spcPts val="200"/>
              </a:spcBef>
              <a:buFont typeface="Courier New" panose="02070309020205020404" pitchFamily="49" charset="0"/>
              <a:buChar char="o"/>
            </a:pPr>
            <a:r>
              <a:rPr lang="en-US" sz="5600" dirty="0"/>
              <a:t>Hope to onboard person in January 2022.</a:t>
            </a:r>
          </a:p>
          <a:p>
            <a:pPr>
              <a:lnSpc>
                <a:spcPct val="120000"/>
              </a:lnSpc>
              <a:spcBef>
                <a:spcPts val="200"/>
              </a:spcBef>
            </a:pPr>
            <a:r>
              <a:rPr lang="en-US" sz="5600" b="1" dirty="0"/>
              <a:t>Freedom Center to be opened Fall 2021 and located on main floor of Werner University Center between VP Student Affairs office and coffee shop – high visibility location.</a:t>
            </a:r>
          </a:p>
          <a:p>
            <a:pPr lvl="1">
              <a:lnSpc>
                <a:spcPct val="120000"/>
              </a:lnSpc>
              <a:spcBef>
                <a:spcPts val="200"/>
              </a:spcBef>
              <a:buFont typeface="Courier New" panose="02070309020205020404" pitchFamily="49" charset="0"/>
              <a:buChar char="o"/>
            </a:pPr>
            <a:r>
              <a:rPr lang="en-US" sz="5600" dirty="0"/>
              <a:t>Will ultimately move to the new Student Success Center.</a:t>
            </a:r>
          </a:p>
          <a:p>
            <a:pPr>
              <a:lnSpc>
                <a:spcPct val="120000"/>
              </a:lnSpc>
              <a:spcBef>
                <a:spcPts val="200"/>
              </a:spcBef>
            </a:pPr>
            <a:r>
              <a:rPr lang="en-US" sz="5600" b="1" dirty="0"/>
              <a:t>All faculty, staff and students to attend compulsory cultural competency training at the start of Fall term.</a:t>
            </a:r>
          </a:p>
          <a:p>
            <a:pPr>
              <a:lnSpc>
                <a:spcPct val="120000"/>
              </a:lnSpc>
              <a:spcBef>
                <a:spcPts val="200"/>
              </a:spcBef>
            </a:pPr>
            <a:r>
              <a:rPr lang="en-US" sz="5600" b="1" dirty="0"/>
              <a:t>HR working on new ways of advertising and new venues to attract more diverse candidate pools in all searches – search advocacy training.</a:t>
            </a:r>
          </a:p>
          <a:p>
            <a:pPr>
              <a:lnSpc>
                <a:spcPct val="120000"/>
              </a:lnSpc>
              <a:spcBef>
                <a:spcPts val="200"/>
              </a:spcBef>
            </a:pPr>
            <a:r>
              <a:rPr lang="en-US" sz="5600" b="1" dirty="0"/>
              <a:t>Budget incentive – for each faculty of color hired we’ll provide $5K budget incentive for three years for on-boarding and successful start-up.</a:t>
            </a:r>
          </a:p>
          <a:p>
            <a:pPr>
              <a:lnSpc>
                <a:spcPct val="120000"/>
              </a:lnSpc>
              <a:spcBef>
                <a:spcPts val="200"/>
              </a:spcBef>
            </a:pPr>
            <a:r>
              <a:rPr lang="en-US" sz="5600" b="1" dirty="0"/>
              <a:t>Our faculty and staff should mirror the students we serve.</a:t>
            </a:r>
          </a:p>
          <a:p>
            <a:pPr>
              <a:lnSpc>
                <a:spcPct val="120000"/>
              </a:lnSpc>
              <a:spcBef>
                <a:spcPts val="200"/>
              </a:spcBef>
            </a:pPr>
            <a:r>
              <a:rPr lang="en-US" sz="5600" b="1" dirty="0"/>
              <a:t>New Student Success Center will increase services to historically under-represented and marginalized student groups. </a:t>
            </a:r>
          </a:p>
          <a:p>
            <a:pPr>
              <a:lnSpc>
                <a:spcPct val="120000"/>
              </a:lnSpc>
              <a:spcBef>
                <a:spcPts val="200"/>
              </a:spcBef>
            </a:pPr>
            <a:r>
              <a:rPr lang="en-US" sz="5600" b="1" dirty="0"/>
              <a:t>Identifying places to paint murals and bring color to an otherwise very institutional looking campus.  Makes WOU more appealing to people of color.</a:t>
            </a:r>
          </a:p>
          <a:p>
            <a:pPr>
              <a:lnSpc>
                <a:spcPct val="120000"/>
              </a:lnSpc>
              <a:spcBef>
                <a:spcPts val="200"/>
              </a:spcBef>
            </a:pPr>
            <a:r>
              <a:rPr lang="en-US" sz="5600" b="1" dirty="0"/>
              <a:t>Ensuring that all offices that serve students/parents have Spanish speakers to assist if needed</a:t>
            </a:r>
          </a:p>
          <a:p>
            <a:pPr>
              <a:lnSpc>
                <a:spcPct val="120000"/>
              </a:lnSpc>
              <a:spcBef>
                <a:spcPts val="200"/>
              </a:spcBef>
            </a:pPr>
            <a:r>
              <a:rPr lang="en-US" sz="5600" b="1" dirty="0"/>
              <a:t>More initiatives to be identified.</a:t>
            </a:r>
          </a:p>
          <a:p>
            <a:endParaRPr lang="en-US" dirty="0"/>
          </a:p>
        </p:txBody>
      </p:sp>
      <p:sp>
        <p:nvSpPr>
          <p:cNvPr id="4" name="Slide Number Placeholder 3">
            <a:extLst>
              <a:ext uri="{FF2B5EF4-FFF2-40B4-BE49-F238E27FC236}">
                <a16:creationId xmlns:a16="http://schemas.microsoft.com/office/drawing/2014/main" id="{A6321A3C-BC99-46BC-A652-BAD33178D36F}"/>
              </a:ext>
            </a:extLst>
          </p:cNvPr>
          <p:cNvSpPr>
            <a:spLocks noGrp="1"/>
          </p:cNvSpPr>
          <p:nvPr>
            <p:ph type="sldNum" sz="quarter" idx="12"/>
          </p:nvPr>
        </p:nvSpPr>
        <p:spPr/>
        <p:txBody>
          <a:bodyPr/>
          <a:lstStyle/>
          <a:p>
            <a:fld id="{50F6439D-14A5-4C9E-944F-3F9A75059980}" type="slidenum">
              <a:rPr lang="en-US" smtClean="0"/>
              <a:t>27</a:t>
            </a:fld>
            <a:endParaRPr lang="en-US"/>
          </a:p>
        </p:txBody>
      </p:sp>
    </p:spTree>
    <p:extLst>
      <p:ext uri="{BB962C8B-B14F-4D97-AF65-F5344CB8AC3E}">
        <p14:creationId xmlns:p14="http://schemas.microsoft.com/office/powerpoint/2010/main" val="408859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16;p17">
            <a:extLst>
              <a:ext uri="{FF2B5EF4-FFF2-40B4-BE49-F238E27FC236}">
                <a16:creationId xmlns:a16="http://schemas.microsoft.com/office/drawing/2014/main" id="{5D16E437-C572-41E0-A967-7260F854AA29}"/>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5E4B6748-7658-4738-83DF-F45C9414FB8C}"/>
              </a:ext>
            </a:extLst>
          </p:cNvPr>
          <p:cNvSpPr>
            <a:spLocks noGrp="1"/>
          </p:cNvSpPr>
          <p:nvPr>
            <p:ph type="title"/>
          </p:nvPr>
        </p:nvSpPr>
        <p:spPr>
          <a:xfrm>
            <a:off x="838200" y="919034"/>
            <a:ext cx="4261338" cy="900967"/>
          </a:xfrm>
        </p:spPr>
        <p:txBody>
          <a:bodyPr/>
          <a:lstStyle/>
          <a:p>
            <a:r>
              <a:rPr lang="en-US" b="1" dirty="0">
                <a:latin typeface="+mn-lt"/>
              </a:rPr>
              <a:t>Restructuring</a:t>
            </a:r>
          </a:p>
        </p:txBody>
      </p:sp>
      <p:sp>
        <p:nvSpPr>
          <p:cNvPr id="3" name="Content Placeholder 2">
            <a:extLst>
              <a:ext uri="{FF2B5EF4-FFF2-40B4-BE49-F238E27FC236}">
                <a16:creationId xmlns:a16="http://schemas.microsoft.com/office/drawing/2014/main" id="{C8A906F6-0CB8-4166-B435-10150F1D6ABB}"/>
              </a:ext>
            </a:extLst>
          </p:cNvPr>
          <p:cNvSpPr>
            <a:spLocks noGrp="1"/>
          </p:cNvSpPr>
          <p:nvPr>
            <p:ph idx="1"/>
          </p:nvPr>
        </p:nvSpPr>
        <p:spPr/>
        <p:txBody>
          <a:bodyPr>
            <a:normAutofit/>
          </a:bodyPr>
          <a:lstStyle/>
          <a:p>
            <a:r>
              <a:rPr lang="en-US" sz="2000" b="1" dirty="0"/>
              <a:t>To gain efficiencies</a:t>
            </a:r>
          </a:p>
          <a:p>
            <a:r>
              <a:rPr lang="en-US" sz="2000" b="1" dirty="0"/>
              <a:t>Provide better services</a:t>
            </a:r>
          </a:p>
          <a:p>
            <a:r>
              <a:rPr lang="en-US" sz="2000" b="1" dirty="0"/>
              <a:t>HR moved to Finance and Administration</a:t>
            </a:r>
          </a:p>
          <a:p>
            <a:r>
              <a:rPr lang="en-US" sz="2000" b="1" dirty="0"/>
              <a:t>Facilities separated into a capital construction group and operations. Operations is now reporting to a new manager.</a:t>
            </a:r>
          </a:p>
          <a:p>
            <a:r>
              <a:rPr lang="en-US" sz="2000" b="1" dirty="0"/>
              <a:t>Web designer moved from UCS to Marketing and Communications</a:t>
            </a:r>
          </a:p>
          <a:p>
            <a:r>
              <a:rPr lang="en-US" sz="2000" b="1" dirty="0"/>
              <a:t>We have much political work to do with the Governor’s Office, DAS, Legislature and HECC for the Salem Center, DPT, capital, etc.</a:t>
            </a:r>
          </a:p>
          <a:p>
            <a:r>
              <a:rPr lang="en-US" sz="2000" b="1" dirty="0"/>
              <a:t>Building institutional research capacity for better data analytics, etc.</a:t>
            </a:r>
          </a:p>
          <a:p>
            <a:pPr marL="0" indent="0">
              <a:buNone/>
            </a:pPr>
            <a:endParaRPr lang="en-US" sz="2000" dirty="0"/>
          </a:p>
          <a:p>
            <a:endParaRPr lang="en-US" dirty="0"/>
          </a:p>
          <a:p>
            <a:endParaRPr lang="en-US" dirty="0"/>
          </a:p>
        </p:txBody>
      </p:sp>
      <p:sp>
        <p:nvSpPr>
          <p:cNvPr id="4" name="Slide Number Placeholder 3">
            <a:extLst>
              <a:ext uri="{FF2B5EF4-FFF2-40B4-BE49-F238E27FC236}">
                <a16:creationId xmlns:a16="http://schemas.microsoft.com/office/drawing/2014/main" id="{0AA6A8B2-6EE9-4D44-BC41-ECC11DF17103}"/>
              </a:ext>
            </a:extLst>
          </p:cNvPr>
          <p:cNvSpPr>
            <a:spLocks noGrp="1"/>
          </p:cNvSpPr>
          <p:nvPr>
            <p:ph type="sldNum" sz="quarter" idx="12"/>
          </p:nvPr>
        </p:nvSpPr>
        <p:spPr/>
        <p:txBody>
          <a:bodyPr/>
          <a:lstStyle/>
          <a:p>
            <a:fld id="{50F6439D-14A5-4C9E-944F-3F9A75059980}" type="slidenum">
              <a:rPr lang="en-US" smtClean="0"/>
              <a:t>28</a:t>
            </a:fld>
            <a:endParaRPr lang="en-US"/>
          </a:p>
        </p:txBody>
      </p:sp>
    </p:spTree>
    <p:extLst>
      <p:ext uri="{BB962C8B-B14F-4D97-AF65-F5344CB8AC3E}">
        <p14:creationId xmlns:p14="http://schemas.microsoft.com/office/powerpoint/2010/main" val="136397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2945AFD3-8918-49E6-BCE4-A1BDA8A1FD19}"/>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0D1C6FDF-D3C9-4C22-B587-D8443E77E20B}"/>
              </a:ext>
            </a:extLst>
          </p:cNvPr>
          <p:cNvSpPr>
            <a:spLocks noGrp="1"/>
          </p:cNvSpPr>
          <p:nvPr>
            <p:ph type="title"/>
          </p:nvPr>
        </p:nvSpPr>
        <p:spPr>
          <a:xfrm>
            <a:off x="838200" y="901943"/>
            <a:ext cx="4929554" cy="779463"/>
          </a:xfrm>
        </p:spPr>
        <p:txBody>
          <a:bodyPr/>
          <a:lstStyle/>
          <a:p>
            <a:r>
              <a:rPr lang="en-US" b="1" dirty="0">
                <a:latin typeface="+mn-lt"/>
              </a:rPr>
              <a:t>Creating Efficiencies</a:t>
            </a:r>
          </a:p>
        </p:txBody>
      </p:sp>
      <p:sp>
        <p:nvSpPr>
          <p:cNvPr id="3" name="Content Placeholder 2">
            <a:extLst>
              <a:ext uri="{FF2B5EF4-FFF2-40B4-BE49-F238E27FC236}">
                <a16:creationId xmlns:a16="http://schemas.microsoft.com/office/drawing/2014/main" id="{9125AB05-12A9-4151-937B-052F72759E84}"/>
              </a:ext>
            </a:extLst>
          </p:cNvPr>
          <p:cNvSpPr>
            <a:spLocks noGrp="1"/>
          </p:cNvSpPr>
          <p:nvPr>
            <p:ph idx="1"/>
          </p:nvPr>
        </p:nvSpPr>
        <p:spPr>
          <a:xfrm>
            <a:off x="820616" y="1746488"/>
            <a:ext cx="10515600" cy="4351338"/>
          </a:xfrm>
        </p:spPr>
        <p:txBody>
          <a:bodyPr>
            <a:noAutofit/>
          </a:bodyPr>
          <a:lstStyle/>
          <a:p>
            <a:r>
              <a:rPr lang="en-US" sz="2000" b="1" dirty="0"/>
              <a:t>Web time entry</a:t>
            </a:r>
          </a:p>
          <a:p>
            <a:pPr lvl="1">
              <a:buFont typeface="Courier New" panose="02070309020205020404" pitchFamily="49" charset="0"/>
              <a:buChar char="o"/>
            </a:pPr>
            <a:r>
              <a:rPr lang="en-US" sz="1800" dirty="0"/>
              <a:t>Piloted in UCS, incremental roll out to campus in process.</a:t>
            </a:r>
          </a:p>
          <a:p>
            <a:r>
              <a:rPr lang="en-US" sz="2000" b="1" dirty="0"/>
              <a:t>Banner Financial Aid</a:t>
            </a:r>
          </a:p>
          <a:p>
            <a:pPr lvl="1">
              <a:buFont typeface="Courier New" panose="02070309020205020404" pitchFamily="49" charset="0"/>
              <a:buChar char="o"/>
            </a:pPr>
            <a:r>
              <a:rPr lang="en-US" sz="1800" dirty="0"/>
              <a:t>Hire consultants and launch project.</a:t>
            </a:r>
          </a:p>
          <a:p>
            <a:pPr lvl="1">
              <a:buFont typeface="Courier New" panose="02070309020205020404" pitchFamily="49" charset="0"/>
              <a:buChar char="o"/>
            </a:pPr>
            <a:r>
              <a:rPr lang="en-US" sz="1800" dirty="0"/>
              <a:t>Will save in excess of $40K per year in license fees and have a more functional software  platform.</a:t>
            </a:r>
          </a:p>
          <a:p>
            <a:r>
              <a:rPr lang="en-US" sz="2000" b="1" dirty="0"/>
              <a:t>Web designer moved to Marketing and Communications</a:t>
            </a:r>
          </a:p>
          <a:p>
            <a:pPr lvl="1">
              <a:buFont typeface="Courier New" panose="02070309020205020404" pitchFamily="49" charset="0"/>
              <a:buChar char="o"/>
            </a:pPr>
            <a:r>
              <a:rPr lang="en-US" sz="1800" dirty="0"/>
              <a:t>Faster response times;</a:t>
            </a:r>
          </a:p>
          <a:p>
            <a:pPr lvl="1">
              <a:buFont typeface="Courier New" panose="02070309020205020404" pitchFamily="49" charset="0"/>
              <a:buChar char="o"/>
            </a:pPr>
            <a:r>
              <a:rPr lang="en-US" sz="1800" dirty="0"/>
              <a:t>Fewer priorities.</a:t>
            </a:r>
          </a:p>
          <a:p>
            <a:r>
              <a:rPr lang="en-US" sz="2000" b="1" dirty="0"/>
              <a:t>User support position for Client Relationship Management software (Slate) in admissions</a:t>
            </a:r>
          </a:p>
          <a:p>
            <a:pPr lvl="1">
              <a:buFont typeface="Courier New" panose="02070309020205020404" pitchFamily="49" charset="0"/>
              <a:buChar char="o"/>
            </a:pPr>
            <a:r>
              <a:rPr lang="en-US" sz="1800" dirty="0"/>
              <a:t>Faster application processing – decisions in 2 weeks as opposed to 4 weeks;</a:t>
            </a:r>
          </a:p>
          <a:p>
            <a:pPr lvl="1">
              <a:buFont typeface="Courier New" panose="02070309020205020404" pitchFamily="49" charset="0"/>
              <a:buChar char="o"/>
            </a:pPr>
            <a:r>
              <a:rPr lang="en-US" sz="1800" dirty="0"/>
              <a:t>Better, more comprehensive information and interface to Banner.</a:t>
            </a:r>
          </a:p>
          <a:p>
            <a:pPr lvl="1">
              <a:buFont typeface="Courier New" panose="02070309020205020404" pitchFamily="49" charset="0"/>
              <a:buChar char="o"/>
            </a:pPr>
            <a:r>
              <a:rPr lang="en-US" sz="1800" dirty="0"/>
              <a:t>Better, more timely updates for student prospects</a:t>
            </a:r>
          </a:p>
        </p:txBody>
      </p:sp>
      <p:sp>
        <p:nvSpPr>
          <p:cNvPr id="4" name="Slide Number Placeholder 3">
            <a:extLst>
              <a:ext uri="{FF2B5EF4-FFF2-40B4-BE49-F238E27FC236}">
                <a16:creationId xmlns:a16="http://schemas.microsoft.com/office/drawing/2014/main" id="{974C3BD0-72BA-4934-9594-38C459208B8E}"/>
              </a:ext>
            </a:extLst>
          </p:cNvPr>
          <p:cNvSpPr>
            <a:spLocks noGrp="1"/>
          </p:cNvSpPr>
          <p:nvPr>
            <p:ph type="sldNum" sz="quarter" idx="12"/>
          </p:nvPr>
        </p:nvSpPr>
        <p:spPr/>
        <p:txBody>
          <a:bodyPr/>
          <a:lstStyle/>
          <a:p>
            <a:fld id="{50F6439D-14A5-4C9E-944F-3F9A75059980}" type="slidenum">
              <a:rPr lang="en-US" smtClean="0"/>
              <a:t>29</a:t>
            </a:fld>
            <a:endParaRPr lang="en-US" dirty="0"/>
          </a:p>
        </p:txBody>
      </p:sp>
    </p:spTree>
    <p:extLst>
      <p:ext uri="{BB962C8B-B14F-4D97-AF65-F5344CB8AC3E}">
        <p14:creationId xmlns:p14="http://schemas.microsoft.com/office/powerpoint/2010/main" val="219675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0EFF3285-F8BF-46CB-BC23-27ED5977844C}"/>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 name="Slide Number Placeholder 3">
            <a:extLst>
              <a:ext uri="{FF2B5EF4-FFF2-40B4-BE49-F238E27FC236}">
                <a16:creationId xmlns:a16="http://schemas.microsoft.com/office/drawing/2014/main" id="{CF382322-2ED7-48B3-A726-855C9902F136}"/>
              </a:ext>
            </a:extLst>
          </p:cNvPr>
          <p:cNvSpPr>
            <a:spLocks noGrp="1"/>
          </p:cNvSpPr>
          <p:nvPr>
            <p:ph type="sldNum" sz="quarter" idx="12"/>
          </p:nvPr>
        </p:nvSpPr>
        <p:spPr/>
        <p:txBody>
          <a:bodyPr/>
          <a:lstStyle/>
          <a:p>
            <a:fld id="{50F6439D-14A5-4C9E-944F-3F9A75059980}" type="slidenum">
              <a:rPr lang="en-US" smtClean="0"/>
              <a:t>3</a:t>
            </a:fld>
            <a:endParaRPr lang="en-US"/>
          </a:p>
        </p:txBody>
      </p:sp>
      <p:sp>
        <p:nvSpPr>
          <p:cNvPr id="6" name="Title 1">
            <a:extLst>
              <a:ext uri="{FF2B5EF4-FFF2-40B4-BE49-F238E27FC236}">
                <a16:creationId xmlns:a16="http://schemas.microsoft.com/office/drawing/2014/main" id="{CEA4C538-63BC-434B-A03A-B130B0C5B148}"/>
              </a:ext>
            </a:extLst>
          </p:cNvPr>
          <p:cNvSpPr txBox="1">
            <a:spLocks/>
          </p:cNvSpPr>
          <p:nvPr/>
        </p:nvSpPr>
        <p:spPr>
          <a:xfrm>
            <a:off x="4010609" y="481806"/>
            <a:ext cx="39484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Next Steps</a:t>
            </a:r>
            <a:endParaRPr lang="en-US" b="1" dirty="0"/>
          </a:p>
        </p:txBody>
      </p:sp>
      <p:sp>
        <p:nvSpPr>
          <p:cNvPr id="7" name="Content Placeholder 2">
            <a:extLst>
              <a:ext uri="{FF2B5EF4-FFF2-40B4-BE49-F238E27FC236}">
                <a16:creationId xmlns:a16="http://schemas.microsoft.com/office/drawing/2014/main" id="{FFED8A55-2A21-4E74-A2BA-571FD3DBDEDC}"/>
              </a:ext>
            </a:extLst>
          </p:cNvPr>
          <p:cNvSpPr txBox="1">
            <a:spLocks/>
          </p:cNvSpPr>
          <p:nvPr/>
        </p:nvSpPr>
        <p:spPr>
          <a:xfrm>
            <a:off x="390331" y="1346689"/>
            <a:ext cx="10515600" cy="48769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Illness action flowchart</a:t>
            </a:r>
          </a:p>
          <a:p>
            <a:pPr lvl="1">
              <a:buFont typeface="Courier New" panose="02070309020205020404" pitchFamily="49" charset="0"/>
              <a:buChar char="o"/>
            </a:pPr>
            <a:r>
              <a:rPr lang="en-US" dirty="0"/>
              <a:t>To be released shortly – will contain information on steps to take if you or a                        family member has been exposed to COVID or is feeling ill.</a:t>
            </a:r>
          </a:p>
          <a:p>
            <a:r>
              <a:rPr lang="en-US" b="1" dirty="0"/>
              <a:t>Remote work policy</a:t>
            </a:r>
          </a:p>
          <a:p>
            <a:pPr lvl="1">
              <a:buFont typeface="Courier New" panose="02070309020205020404" pitchFamily="49" charset="0"/>
              <a:buChar char="o"/>
            </a:pPr>
            <a:r>
              <a:rPr lang="en-US" dirty="0"/>
              <a:t>Final policy awaiting policy council approval – should be completed by Sept. 30 at the latest.</a:t>
            </a:r>
          </a:p>
          <a:p>
            <a:r>
              <a:rPr lang="en-US" b="1" dirty="0"/>
              <a:t>Granting additional leave to all employees who may face unexpected absences due to COVID.</a:t>
            </a:r>
          </a:p>
          <a:p>
            <a:pPr lvl="1">
              <a:buFont typeface="Courier New" panose="02070309020205020404" pitchFamily="49" charset="0"/>
              <a:buChar char="o"/>
            </a:pPr>
            <a:r>
              <a:rPr lang="en-US" dirty="0"/>
              <a:t>Leave applies to all employee groups – faculty, unclassified unrepresented, classified and student employees;</a:t>
            </a:r>
          </a:p>
          <a:p>
            <a:pPr lvl="1">
              <a:buFont typeface="Courier New" panose="02070309020205020404" pitchFamily="49" charset="0"/>
              <a:buChar char="o"/>
            </a:pPr>
            <a:r>
              <a:rPr lang="en-US" dirty="0"/>
              <a:t>80 hours for all full-time employees to use between Sept. 16, 2021 and June 30, 2022; and</a:t>
            </a:r>
          </a:p>
          <a:p>
            <a:pPr lvl="1">
              <a:buFont typeface="Courier New" panose="02070309020205020404" pitchFamily="49" charset="0"/>
              <a:buChar char="o"/>
            </a:pPr>
            <a:r>
              <a:rPr lang="en-US" dirty="0"/>
              <a:t>Part-time employees receive enough pro-rated leave to cover two weeks of work.</a:t>
            </a:r>
          </a:p>
          <a:p>
            <a:r>
              <a:rPr lang="en-US" b="1" dirty="0"/>
              <a:t>Virtual Town Hall focused on safe-campus operations</a:t>
            </a:r>
          </a:p>
          <a:p>
            <a:pPr lvl="1">
              <a:buFont typeface="Courier New" panose="02070309020205020404" pitchFamily="49" charset="0"/>
              <a:buChar char="o"/>
            </a:pPr>
            <a:r>
              <a:rPr lang="en-US" dirty="0"/>
              <a:t>Date and Location are </a:t>
            </a:r>
            <a:r>
              <a:rPr lang="en-US"/>
              <a:t>being finalized.</a:t>
            </a:r>
            <a:endParaRPr lang="en-US" dirty="0"/>
          </a:p>
          <a:p>
            <a:pPr lvl="1">
              <a:buFont typeface="Courier New" panose="02070309020205020404" pitchFamily="49" charset="0"/>
              <a:buChar char="o"/>
            </a:pPr>
            <a:r>
              <a:rPr lang="en-US" dirty="0"/>
              <a:t>Will allow participants to ask questions to a panel of resident experts or express concerns.</a:t>
            </a:r>
          </a:p>
          <a:p>
            <a:r>
              <a:rPr lang="en-US" b="1" dirty="0"/>
              <a:t>Continued monitoring and response to changes</a:t>
            </a:r>
          </a:p>
        </p:txBody>
      </p:sp>
    </p:spTree>
    <p:extLst>
      <p:ext uri="{BB962C8B-B14F-4D97-AF65-F5344CB8AC3E}">
        <p14:creationId xmlns:p14="http://schemas.microsoft.com/office/powerpoint/2010/main" val="426494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2945AFD3-8918-49E6-BCE4-A1BDA8A1FD19}"/>
              </a:ext>
            </a:extLst>
          </p:cNvPr>
          <p:cNvPicPr preferRelativeResize="0"/>
          <p:nvPr/>
        </p:nvPicPr>
        <p:blipFill rotWithShape="1">
          <a:blip r:embed="rId2">
            <a:alphaModFix/>
          </a:blip>
          <a:srcRect/>
          <a:stretch/>
        </p:blipFill>
        <p:spPr>
          <a:xfrm>
            <a:off x="0" y="19050"/>
            <a:ext cx="12192000" cy="6858000"/>
          </a:xfrm>
          <a:prstGeom prst="rect">
            <a:avLst/>
          </a:prstGeom>
          <a:noFill/>
          <a:ln>
            <a:noFill/>
          </a:ln>
        </p:spPr>
      </p:pic>
      <p:sp>
        <p:nvSpPr>
          <p:cNvPr id="2" name="Title 1">
            <a:extLst>
              <a:ext uri="{FF2B5EF4-FFF2-40B4-BE49-F238E27FC236}">
                <a16:creationId xmlns:a16="http://schemas.microsoft.com/office/drawing/2014/main" id="{0D1C6FDF-D3C9-4C22-B587-D8443E77E20B}"/>
              </a:ext>
            </a:extLst>
          </p:cNvPr>
          <p:cNvSpPr>
            <a:spLocks noGrp="1"/>
          </p:cNvSpPr>
          <p:nvPr>
            <p:ph type="title"/>
          </p:nvPr>
        </p:nvSpPr>
        <p:spPr>
          <a:xfrm>
            <a:off x="838200" y="901943"/>
            <a:ext cx="7353300" cy="779463"/>
          </a:xfrm>
        </p:spPr>
        <p:txBody>
          <a:bodyPr>
            <a:normAutofit fontScale="90000"/>
          </a:bodyPr>
          <a:lstStyle/>
          <a:p>
            <a:r>
              <a:rPr lang="en-US" b="1" dirty="0">
                <a:latin typeface="+mn-lt"/>
              </a:rPr>
              <a:t>Other Ideas Under Consideration</a:t>
            </a:r>
          </a:p>
        </p:txBody>
      </p:sp>
      <p:sp>
        <p:nvSpPr>
          <p:cNvPr id="3" name="Content Placeholder 2">
            <a:extLst>
              <a:ext uri="{FF2B5EF4-FFF2-40B4-BE49-F238E27FC236}">
                <a16:creationId xmlns:a16="http://schemas.microsoft.com/office/drawing/2014/main" id="{9125AB05-12A9-4151-937B-052F72759E84}"/>
              </a:ext>
            </a:extLst>
          </p:cNvPr>
          <p:cNvSpPr>
            <a:spLocks noGrp="1"/>
          </p:cNvSpPr>
          <p:nvPr>
            <p:ph idx="1"/>
          </p:nvPr>
        </p:nvSpPr>
        <p:spPr>
          <a:xfrm>
            <a:off x="820616" y="2270489"/>
            <a:ext cx="10515600" cy="3426926"/>
          </a:xfrm>
        </p:spPr>
        <p:txBody>
          <a:bodyPr>
            <a:noAutofit/>
          </a:bodyPr>
          <a:lstStyle/>
          <a:p>
            <a:r>
              <a:rPr lang="en-US" sz="2600" b="1" dirty="0"/>
              <a:t>Reviewing opportunities to re-structure institution to reduce costs, increase effectiveness and prepare for the future;</a:t>
            </a:r>
          </a:p>
          <a:p>
            <a:r>
              <a:rPr lang="en-US" sz="2600" b="1" dirty="0"/>
              <a:t>Added budget cuts and layoffs may be needed to address deficit in out years;</a:t>
            </a:r>
          </a:p>
          <a:p>
            <a:pPr lvl="1">
              <a:buFont typeface="Courier New" panose="02070309020205020404" pitchFamily="49" charset="0"/>
              <a:buChar char="o"/>
            </a:pPr>
            <a:r>
              <a:rPr lang="en-US" sz="2600" dirty="0"/>
              <a:t>Currently budgeting for a 10% enrollment decline in 2021-22;</a:t>
            </a:r>
          </a:p>
          <a:p>
            <a:pPr lvl="1">
              <a:buFont typeface="Courier New" panose="02070309020205020404" pitchFamily="49" charset="0"/>
              <a:buChar char="o"/>
            </a:pPr>
            <a:r>
              <a:rPr lang="en-US" sz="2600" dirty="0"/>
              <a:t>Projecting a $3.0M operating deficit in 2021-22.</a:t>
            </a:r>
          </a:p>
          <a:p>
            <a:pPr lvl="1">
              <a:buFont typeface="Courier New" panose="02070309020205020404" pitchFamily="49" charset="0"/>
              <a:buChar char="o"/>
            </a:pPr>
            <a:r>
              <a:rPr lang="en-US" sz="2600" dirty="0"/>
              <a:t>It will take a 10% enrollment increase just to erase this deficit.</a:t>
            </a:r>
          </a:p>
          <a:p>
            <a:pPr marL="0" indent="0">
              <a:buNone/>
            </a:pPr>
            <a:endParaRPr lang="en-US" sz="1800" dirty="0"/>
          </a:p>
        </p:txBody>
      </p:sp>
      <p:sp>
        <p:nvSpPr>
          <p:cNvPr id="4" name="Slide Number Placeholder 3">
            <a:extLst>
              <a:ext uri="{FF2B5EF4-FFF2-40B4-BE49-F238E27FC236}">
                <a16:creationId xmlns:a16="http://schemas.microsoft.com/office/drawing/2014/main" id="{974C3BD0-72BA-4934-9594-38C459208B8E}"/>
              </a:ext>
            </a:extLst>
          </p:cNvPr>
          <p:cNvSpPr>
            <a:spLocks noGrp="1"/>
          </p:cNvSpPr>
          <p:nvPr>
            <p:ph type="sldNum" sz="quarter" idx="12"/>
          </p:nvPr>
        </p:nvSpPr>
        <p:spPr/>
        <p:txBody>
          <a:bodyPr/>
          <a:lstStyle/>
          <a:p>
            <a:fld id="{50F6439D-14A5-4C9E-944F-3F9A75059980}" type="slidenum">
              <a:rPr lang="en-US" smtClean="0"/>
              <a:t>30</a:t>
            </a:fld>
            <a:endParaRPr lang="en-US" dirty="0"/>
          </a:p>
        </p:txBody>
      </p:sp>
    </p:spTree>
    <p:extLst>
      <p:ext uri="{BB962C8B-B14F-4D97-AF65-F5344CB8AC3E}">
        <p14:creationId xmlns:p14="http://schemas.microsoft.com/office/powerpoint/2010/main" val="61871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351C9A-BF76-4685-A9F3-B7BE1A2C4236}"/>
              </a:ext>
            </a:extLst>
          </p:cNvPr>
          <p:cNvSpPr txBox="1"/>
          <p:nvPr/>
        </p:nvSpPr>
        <p:spPr>
          <a:xfrm>
            <a:off x="8370819" y="6217854"/>
            <a:ext cx="6197046" cy="369332"/>
          </a:xfrm>
          <a:prstGeom prst="rect">
            <a:avLst/>
          </a:prstGeom>
          <a:noFill/>
        </p:spPr>
        <p:txBody>
          <a:bodyPr wrap="square">
            <a:spAutoFit/>
          </a:bodyPr>
          <a:lstStyle/>
          <a:p>
            <a:pPr algn="ctr"/>
            <a:fld id="{50F6439D-14A5-4C9E-944F-3F9A75059980}" type="slidenum">
              <a:rPr lang="en-US" smtClean="0"/>
              <a:pPr algn="ctr"/>
              <a:t>31</a:t>
            </a:fld>
            <a:endParaRPr lang="en-US" dirty="0"/>
          </a:p>
        </p:txBody>
      </p:sp>
      <p:sp>
        <p:nvSpPr>
          <p:cNvPr id="13" name="Subtitle 2">
            <a:extLst>
              <a:ext uri="{FF2B5EF4-FFF2-40B4-BE49-F238E27FC236}">
                <a16:creationId xmlns:a16="http://schemas.microsoft.com/office/drawing/2014/main" id="{E8421B41-B882-49B6-9478-80B74ED8E937}"/>
              </a:ext>
            </a:extLst>
          </p:cNvPr>
          <p:cNvSpPr txBox="1">
            <a:spLocks/>
          </p:cNvSpPr>
          <p:nvPr/>
        </p:nvSpPr>
        <p:spPr>
          <a:xfrm>
            <a:off x="1208082" y="311003"/>
            <a:ext cx="9571678" cy="105851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D90A1C"/>
              </a:solidFill>
              <a:latin typeface="Arial"/>
              <a:cs typeface="Arial"/>
            </a:endParaRPr>
          </a:p>
          <a:p>
            <a:pPr marL="0" indent="0" algn="ctr">
              <a:buNone/>
            </a:pPr>
            <a:r>
              <a:rPr lang="en-US" sz="6900" b="1" dirty="0">
                <a:solidFill>
                  <a:srgbClr val="D90A1C"/>
                </a:solidFill>
              </a:rPr>
              <a:t>Student Success Center</a:t>
            </a:r>
            <a:endParaRPr lang="en-US" sz="6900" dirty="0">
              <a:solidFill>
                <a:srgbClr val="D90A1C"/>
              </a:solidFill>
              <a:latin typeface="Arial"/>
              <a:cs typeface="Arial"/>
            </a:endParaRPr>
          </a:p>
          <a:p>
            <a:pPr marL="0" indent="0">
              <a:buNone/>
            </a:pPr>
            <a:endParaRPr lang="en-US" sz="2400" dirty="0">
              <a:latin typeface="Arial"/>
              <a:cs typeface="Arial"/>
            </a:endParaRPr>
          </a:p>
        </p:txBody>
      </p:sp>
      <p:sp>
        <p:nvSpPr>
          <p:cNvPr id="14" name="TextBox 13">
            <a:extLst>
              <a:ext uri="{FF2B5EF4-FFF2-40B4-BE49-F238E27FC236}">
                <a16:creationId xmlns:a16="http://schemas.microsoft.com/office/drawing/2014/main" id="{198BEE51-9F05-4524-A319-0631F34A2D19}"/>
              </a:ext>
            </a:extLst>
          </p:cNvPr>
          <p:cNvSpPr txBox="1"/>
          <p:nvPr/>
        </p:nvSpPr>
        <p:spPr>
          <a:xfrm>
            <a:off x="376257" y="5092806"/>
            <a:ext cx="2660020" cy="400110"/>
          </a:xfrm>
          <a:prstGeom prst="rect">
            <a:avLst/>
          </a:prstGeom>
          <a:noFill/>
        </p:spPr>
        <p:txBody>
          <a:bodyPr wrap="square" rtlCol="0">
            <a:spAutoFit/>
          </a:bodyPr>
          <a:lstStyle/>
          <a:p>
            <a:r>
              <a:rPr lang="en-US" sz="2000" i="1" dirty="0">
                <a:latin typeface="Palatino Linotype" panose="02040502050505030304" pitchFamily="18" charset="0"/>
              </a:rPr>
              <a:t>Total Cost: $</a:t>
            </a:r>
            <a:r>
              <a:rPr lang="en-US" sz="2000" i="1" dirty="0">
                <a:latin typeface="Palatino Linotype" panose="02040502050505030304" pitchFamily="18" charset="0"/>
                <a:cs typeface="Arial" panose="020B0604020202020204" pitchFamily="34" charset="0"/>
              </a:rPr>
              <a:t>21,340,000</a:t>
            </a:r>
            <a:endParaRPr lang="en-US" sz="2000" dirty="0"/>
          </a:p>
        </p:txBody>
      </p:sp>
      <p:grpSp>
        <p:nvGrpSpPr>
          <p:cNvPr id="15" name="Group 14">
            <a:extLst>
              <a:ext uri="{FF2B5EF4-FFF2-40B4-BE49-F238E27FC236}">
                <a16:creationId xmlns:a16="http://schemas.microsoft.com/office/drawing/2014/main" id="{C288FAA2-E3A6-4024-A6CA-0EC448E48FB2}"/>
              </a:ext>
            </a:extLst>
          </p:cNvPr>
          <p:cNvGrpSpPr>
            <a:grpSpLocks/>
          </p:cNvGrpSpPr>
          <p:nvPr/>
        </p:nvGrpSpPr>
        <p:grpSpPr bwMode="auto">
          <a:xfrm>
            <a:off x="5010284" y="1391920"/>
            <a:ext cx="4486452" cy="4272525"/>
            <a:chOff x="5753" y="277"/>
            <a:chExt cx="5760" cy="6134"/>
          </a:xfrm>
        </p:grpSpPr>
        <p:pic>
          <p:nvPicPr>
            <p:cNvPr id="16" name="Picture 15">
              <a:extLst>
                <a:ext uri="{FF2B5EF4-FFF2-40B4-BE49-F238E27FC236}">
                  <a16:creationId xmlns:a16="http://schemas.microsoft.com/office/drawing/2014/main" id="{E06DAE94-6A85-48E7-A2FD-ECAA4B5DD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 y="277"/>
              <a:ext cx="5760"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C999588-E8A9-4137-B1FE-798D46B34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 y="3494"/>
              <a:ext cx="562" cy="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Freeform 15">
              <a:extLst>
                <a:ext uri="{FF2B5EF4-FFF2-40B4-BE49-F238E27FC236}">
                  <a16:creationId xmlns:a16="http://schemas.microsoft.com/office/drawing/2014/main" id="{5655C45F-FFC4-4AE9-B46E-A19F51420553}"/>
                </a:ext>
              </a:extLst>
            </p:cNvPr>
            <p:cNvSpPr>
              <a:spLocks/>
            </p:cNvSpPr>
            <p:nvPr/>
          </p:nvSpPr>
          <p:spPr bwMode="auto">
            <a:xfrm>
              <a:off x="7267" y="3643"/>
              <a:ext cx="2199" cy="2594"/>
            </a:xfrm>
            <a:custGeom>
              <a:avLst/>
              <a:gdLst>
                <a:gd name="T0" fmla="+- 0 7400 7400"/>
                <a:gd name="T1" fmla="*/ T0 w 2199"/>
                <a:gd name="T2" fmla="+- 0 6258 3664"/>
                <a:gd name="T3" fmla="*/ 6258 h 2594"/>
                <a:gd name="T4" fmla="+- 0 7744 7400"/>
                <a:gd name="T5" fmla="*/ T4 w 2199"/>
                <a:gd name="T6" fmla="+- 0 4741 3664"/>
                <a:gd name="T7" fmla="*/ 4741 h 2594"/>
                <a:gd name="T8" fmla="+- 0 8499 7400"/>
                <a:gd name="T9" fmla="*/ T8 w 2199"/>
                <a:gd name="T10" fmla="+- 0 3973 3664"/>
                <a:gd name="T11" fmla="*/ 3973 h 2594"/>
                <a:gd name="T12" fmla="+- 0 9255 7400"/>
                <a:gd name="T13" fmla="*/ T12 w 2199"/>
                <a:gd name="T14" fmla="+- 0 3699 3664"/>
                <a:gd name="T15" fmla="*/ 3699 h 2594"/>
                <a:gd name="T16" fmla="+- 0 9599 7400"/>
                <a:gd name="T17" fmla="*/ T16 w 2199"/>
                <a:gd name="T18" fmla="+- 0 3664 3664"/>
                <a:gd name="T19" fmla="*/ 3664 h 2594"/>
              </a:gdLst>
              <a:ahLst/>
              <a:cxnLst>
                <a:cxn ang="0">
                  <a:pos x="T1" y="T3"/>
                </a:cxn>
                <a:cxn ang="0">
                  <a:pos x="T5" y="T7"/>
                </a:cxn>
                <a:cxn ang="0">
                  <a:pos x="T9" y="T11"/>
                </a:cxn>
                <a:cxn ang="0">
                  <a:pos x="T13" y="T15"/>
                </a:cxn>
                <a:cxn ang="0">
                  <a:pos x="T17" y="T19"/>
                </a:cxn>
              </a:cxnLst>
              <a:rect l="0" t="0" r="r" b="b"/>
              <a:pathLst>
                <a:path w="2199" h="2594">
                  <a:moveTo>
                    <a:pt x="0" y="2594"/>
                  </a:moveTo>
                  <a:lnTo>
                    <a:pt x="344" y="1077"/>
                  </a:lnTo>
                  <a:lnTo>
                    <a:pt x="1099" y="309"/>
                  </a:lnTo>
                  <a:lnTo>
                    <a:pt x="1855" y="35"/>
                  </a:lnTo>
                  <a:lnTo>
                    <a:pt x="2199" y="0"/>
                  </a:lnTo>
                </a:path>
              </a:pathLst>
            </a:custGeom>
            <a:noFill/>
            <a:ln w="50800">
              <a:solidFill>
                <a:srgbClr val="FFCD0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solidFill>
                  <a:srgbClr val="FF0000"/>
                </a:solidFill>
              </a:endParaRPr>
            </a:p>
          </p:txBody>
        </p:sp>
        <p:sp>
          <p:nvSpPr>
            <p:cNvPr id="19" name="Freeform 18">
              <a:extLst>
                <a:ext uri="{FF2B5EF4-FFF2-40B4-BE49-F238E27FC236}">
                  <a16:creationId xmlns:a16="http://schemas.microsoft.com/office/drawing/2014/main" id="{92A41BC6-F905-4ED6-925A-8DC109BCF90A}"/>
                </a:ext>
              </a:extLst>
            </p:cNvPr>
            <p:cNvSpPr>
              <a:spLocks/>
            </p:cNvSpPr>
            <p:nvPr/>
          </p:nvSpPr>
          <p:spPr bwMode="auto">
            <a:xfrm>
              <a:off x="9457" y="3539"/>
              <a:ext cx="338" cy="245"/>
            </a:xfrm>
            <a:custGeom>
              <a:avLst/>
              <a:gdLst>
                <a:gd name="T0" fmla="+- 0 9462 9458"/>
                <a:gd name="T1" fmla="*/ T0 w 338"/>
                <a:gd name="T2" fmla="+- 0 3540 3540"/>
                <a:gd name="T3" fmla="*/ 3540 h 245"/>
                <a:gd name="T4" fmla="+- 0 9458 9458"/>
                <a:gd name="T5" fmla="*/ T4 w 338"/>
                <a:gd name="T6" fmla="+- 0 3784 3540"/>
                <a:gd name="T7" fmla="*/ 3784 h 245"/>
                <a:gd name="T8" fmla="+- 0 9795 9458"/>
                <a:gd name="T9" fmla="*/ T8 w 338"/>
                <a:gd name="T10" fmla="+- 0 3668 3540"/>
                <a:gd name="T11" fmla="*/ 3668 h 245"/>
                <a:gd name="T12" fmla="+- 0 9462 9458"/>
                <a:gd name="T13" fmla="*/ T12 w 338"/>
                <a:gd name="T14" fmla="+- 0 3540 3540"/>
                <a:gd name="T15" fmla="*/ 3540 h 245"/>
              </a:gdLst>
              <a:ahLst/>
              <a:cxnLst>
                <a:cxn ang="0">
                  <a:pos x="T1" y="T3"/>
                </a:cxn>
                <a:cxn ang="0">
                  <a:pos x="T5" y="T7"/>
                </a:cxn>
                <a:cxn ang="0">
                  <a:pos x="T9" y="T11"/>
                </a:cxn>
                <a:cxn ang="0">
                  <a:pos x="T13" y="T15"/>
                </a:cxn>
              </a:cxnLst>
              <a:rect l="0" t="0" r="r" b="b"/>
              <a:pathLst>
                <a:path w="338" h="245">
                  <a:moveTo>
                    <a:pt x="4" y="0"/>
                  </a:moveTo>
                  <a:lnTo>
                    <a:pt x="0" y="244"/>
                  </a:lnTo>
                  <a:lnTo>
                    <a:pt x="337" y="128"/>
                  </a:lnTo>
                  <a:lnTo>
                    <a:pt x="4" y="0"/>
                  </a:lnTo>
                  <a:close/>
                </a:path>
              </a:pathLst>
            </a:custGeom>
            <a:solidFill>
              <a:srgbClr val="FFCD0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Text Box 10">
              <a:extLst>
                <a:ext uri="{FF2B5EF4-FFF2-40B4-BE49-F238E27FC236}">
                  <a16:creationId xmlns:a16="http://schemas.microsoft.com/office/drawing/2014/main" id="{E8B64323-8145-42C2-A135-F55ECF0F21E7}"/>
                </a:ext>
              </a:extLst>
            </p:cNvPr>
            <p:cNvSpPr txBox="1">
              <a:spLocks noChangeArrowheads="1"/>
            </p:cNvSpPr>
            <p:nvPr/>
          </p:nvSpPr>
          <p:spPr bwMode="auto">
            <a:xfrm>
              <a:off x="7556" y="6084"/>
              <a:ext cx="39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200" i="1" spc="-15">
                  <a:solidFill>
                    <a:srgbClr val="231F20"/>
                  </a:solidFill>
                  <a:effectLst/>
                  <a:latin typeface="Palatino Linotype" panose="02040502050505030304" pitchFamily="18" charset="0"/>
                  <a:ea typeface="Minion Pro"/>
                  <a:cs typeface="Minion Pro"/>
                </a:rPr>
                <a:t>Current</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Old</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College</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of</a:t>
              </a:r>
              <a:r>
                <a:rPr lang="en-US" sz="1200" i="1" spc="-140">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Education</a:t>
              </a:r>
              <a:r>
                <a:rPr lang="en-US" sz="1200" i="1" spc="-145">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building</a:t>
              </a:r>
              <a:endParaRPr lang="en-US" sz="1100">
                <a:effectLst/>
                <a:latin typeface="Minion Pro"/>
                <a:ea typeface="Minion Pro"/>
                <a:cs typeface="Minion Pro"/>
              </a:endParaRPr>
            </a:p>
          </p:txBody>
        </p:sp>
      </p:grpSp>
      <p:grpSp>
        <p:nvGrpSpPr>
          <p:cNvPr id="21" name="Group 20">
            <a:extLst>
              <a:ext uri="{FF2B5EF4-FFF2-40B4-BE49-F238E27FC236}">
                <a16:creationId xmlns:a16="http://schemas.microsoft.com/office/drawing/2014/main" id="{8183A3E5-47E4-432B-8237-2A0576AB03A0}"/>
              </a:ext>
            </a:extLst>
          </p:cNvPr>
          <p:cNvGrpSpPr>
            <a:grpSpLocks/>
          </p:cNvGrpSpPr>
          <p:nvPr/>
        </p:nvGrpSpPr>
        <p:grpSpPr bwMode="auto">
          <a:xfrm>
            <a:off x="485764" y="1701265"/>
            <a:ext cx="3974476" cy="3142126"/>
            <a:chOff x="5753" y="-820"/>
            <a:chExt cx="5760" cy="4347"/>
          </a:xfrm>
        </p:grpSpPr>
        <p:pic>
          <p:nvPicPr>
            <p:cNvPr id="22" name="Picture 21">
              <a:extLst>
                <a:ext uri="{FF2B5EF4-FFF2-40B4-BE49-F238E27FC236}">
                  <a16:creationId xmlns:a16="http://schemas.microsoft.com/office/drawing/2014/main" id="{F030A294-4BD2-47C3-A6E4-9DCF9D3D5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 y="-820"/>
              <a:ext cx="5760" cy="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a:extLst>
                <a:ext uri="{FF2B5EF4-FFF2-40B4-BE49-F238E27FC236}">
                  <a16:creationId xmlns:a16="http://schemas.microsoft.com/office/drawing/2014/main" id="{380C58DA-C787-40BE-968B-676E67980C79}"/>
                </a:ext>
              </a:extLst>
            </p:cNvPr>
            <p:cNvSpPr txBox="1">
              <a:spLocks noChangeArrowheads="1"/>
            </p:cNvSpPr>
            <p:nvPr/>
          </p:nvSpPr>
          <p:spPr bwMode="auto">
            <a:xfrm>
              <a:off x="7558" y="3059"/>
              <a:ext cx="395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400" b="1" i="1" spc="-20" dirty="0">
                  <a:solidFill>
                    <a:srgbClr val="231F20"/>
                  </a:solidFill>
                  <a:effectLst/>
                  <a:latin typeface="Palatino Linotype" panose="02040502050505030304" pitchFamily="18" charset="0"/>
                  <a:ea typeface="Minion Pro"/>
                  <a:cs typeface="Minion Pro"/>
                </a:rPr>
                <a:t>Architects Conceptual Drawing</a:t>
              </a:r>
              <a:endParaRPr lang="en-US" sz="1400" b="1" dirty="0">
                <a:effectLst/>
                <a:latin typeface="Minion Pro"/>
                <a:ea typeface="Minion Pro"/>
                <a:cs typeface="Minion Pro"/>
              </a:endParaRPr>
            </a:p>
          </p:txBody>
        </p:sp>
      </p:grpSp>
      <p:pic>
        <p:nvPicPr>
          <p:cNvPr id="25" name="Google Shape;116;p17">
            <a:extLst>
              <a:ext uri="{FF2B5EF4-FFF2-40B4-BE49-F238E27FC236}">
                <a16:creationId xmlns:a16="http://schemas.microsoft.com/office/drawing/2014/main" id="{D46ACC8D-1EC9-430C-A842-E94FA3C2ED6B}"/>
              </a:ext>
            </a:extLst>
          </p:cNvPr>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30" name="Subtitle 2">
            <a:extLst>
              <a:ext uri="{FF2B5EF4-FFF2-40B4-BE49-F238E27FC236}">
                <a16:creationId xmlns:a16="http://schemas.microsoft.com/office/drawing/2014/main" id="{E32B1DCA-FF8F-40D8-8FAC-5D3EAB3DEC2C}"/>
              </a:ext>
            </a:extLst>
          </p:cNvPr>
          <p:cNvSpPr txBox="1">
            <a:spLocks/>
          </p:cNvSpPr>
          <p:nvPr/>
        </p:nvSpPr>
        <p:spPr>
          <a:xfrm>
            <a:off x="1948804" y="122981"/>
            <a:ext cx="8099852" cy="1655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D90A1C"/>
              </a:solidFill>
              <a:latin typeface="Arial"/>
              <a:cs typeface="Arial"/>
            </a:endParaRPr>
          </a:p>
          <a:p>
            <a:pPr marL="0" indent="0" algn="ctr">
              <a:buNone/>
            </a:pPr>
            <a:r>
              <a:rPr lang="en-US" sz="4800" b="1" dirty="0">
                <a:solidFill>
                  <a:srgbClr val="D90A1C"/>
                </a:solidFill>
              </a:rPr>
              <a:t>Student Success Center</a:t>
            </a:r>
            <a:endParaRPr lang="en-US" sz="4800" dirty="0">
              <a:solidFill>
                <a:srgbClr val="D90A1C"/>
              </a:solidFill>
              <a:latin typeface="Arial"/>
              <a:cs typeface="Arial"/>
            </a:endParaRPr>
          </a:p>
          <a:p>
            <a:pPr marL="0" indent="0">
              <a:buNone/>
            </a:pPr>
            <a:endParaRPr lang="en-US" sz="2400" dirty="0">
              <a:latin typeface="Arial"/>
              <a:cs typeface="Arial"/>
            </a:endParaRPr>
          </a:p>
        </p:txBody>
      </p:sp>
      <p:sp>
        <p:nvSpPr>
          <p:cNvPr id="31" name="TextBox 30">
            <a:extLst>
              <a:ext uri="{FF2B5EF4-FFF2-40B4-BE49-F238E27FC236}">
                <a16:creationId xmlns:a16="http://schemas.microsoft.com/office/drawing/2014/main" id="{02AC3383-4AB2-4E65-9D13-67CE25085AD9}"/>
              </a:ext>
            </a:extLst>
          </p:cNvPr>
          <p:cNvSpPr txBox="1"/>
          <p:nvPr/>
        </p:nvSpPr>
        <p:spPr>
          <a:xfrm>
            <a:off x="1432897" y="5407766"/>
            <a:ext cx="2660020" cy="400110"/>
          </a:xfrm>
          <a:prstGeom prst="rect">
            <a:avLst/>
          </a:prstGeom>
          <a:noFill/>
        </p:spPr>
        <p:txBody>
          <a:bodyPr wrap="square" rtlCol="0">
            <a:spAutoFit/>
          </a:bodyPr>
          <a:lstStyle/>
          <a:p>
            <a:r>
              <a:rPr lang="en-US" sz="2000" i="1" dirty="0">
                <a:latin typeface="Palatino Linotype" panose="02040502050505030304" pitchFamily="18" charset="0"/>
              </a:rPr>
              <a:t>Total Cost: $</a:t>
            </a:r>
            <a:r>
              <a:rPr lang="en-US" sz="2000" i="1" dirty="0">
                <a:latin typeface="Palatino Linotype" panose="02040502050505030304" pitchFamily="18" charset="0"/>
                <a:cs typeface="Arial" panose="020B0604020202020204" pitchFamily="34" charset="0"/>
              </a:rPr>
              <a:t>21,340,000</a:t>
            </a:r>
            <a:endParaRPr lang="en-US" sz="2000" dirty="0"/>
          </a:p>
        </p:txBody>
      </p:sp>
      <p:grpSp>
        <p:nvGrpSpPr>
          <p:cNvPr id="32" name="Group 31">
            <a:extLst>
              <a:ext uri="{FF2B5EF4-FFF2-40B4-BE49-F238E27FC236}">
                <a16:creationId xmlns:a16="http://schemas.microsoft.com/office/drawing/2014/main" id="{ACC794F0-DFD7-4C87-9C66-6949826D8780}"/>
              </a:ext>
            </a:extLst>
          </p:cNvPr>
          <p:cNvGrpSpPr>
            <a:grpSpLocks/>
          </p:cNvGrpSpPr>
          <p:nvPr/>
        </p:nvGrpSpPr>
        <p:grpSpPr bwMode="auto">
          <a:xfrm>
            <a:off x="5707056" y="1574800"/>
            <a:ext cx="3854218" cy="4109965"/>
            <a:chOff x="5753" y="277"/>
            <a:chExt cx="5760" cy="6134"/>
          </a:xfrm>
        </p:grpSpPr>
        <p:pic>
          <p:nvPicPr>
            <p:cNvPr id="33" name="Picture 32">
              <a:extLst>
                <a:ext uri="{FF2B5EF4-FFF2-40B4-BE49-F238E27FC236}">
                  <a16:creationId xmlns:a16="http://schemas.microsoft.com/office/drawing/2014/main" id="{A6A2D942-5125-4F9E-B3E5-E5583CFE8B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 y="277"/>
              <a:ext cx="5760"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F4B3FC2D-602F-49AE-9A22-4EC295FFE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 y="3494"/>
              <a:ext cx="562" cy="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Freeform 15">
              <a:extLst>
                <a:ext uri="{FF2B5EF4-FFF2-40B4-BE49-F238E27FC236}">
                  <a16:creationId xmlns:a16="http://schemas.microsoft.com/office/drawing/2014/main" id="{47C10E3C-6E87-48DC-A24B-55F116C87169}"/>
                </a:ext>
              </a:extLst>
            </p:cNvPr>
            <p:cNvSpPr>
              <a:spLocks/>
            </p:cNvSpPr>
            <p:nvPr/>
          </p:nvSpPr>
          <p:spPr bwMode="auto">
            <a:xfrm>
              <a:off x="7267" y="3643"/>
              <a:ext cx="2199" cy="2594"/>
            </a:xfrm>
            <a:custGeom>
              <a:avLst/>
              <a:gdLst>
                <a:gd name="T0" fmla="+- 0 7400 7400"/>
                <a:gd name="T1" fmla="*/ T0 w 2199"/>
                <a:gd name="T2" fmla="+- 0 6258 3664"/>
                <a:gd name="T3" fmla="*/ 6258 h 2594"/>
                <a:gd name="T4" fmla="+- 0 7744 7400"/>
                <a:gd name="T5" fmla="*/ T4 w 2199"/>
                <a:gd name="T6" fmla="+- 0 4741 3664"/>
                <a:gd name="T7" fmla="*/ 4741 h 2594"/>
                <a:gd name="T8" fmla="+- 0 8499 7400"/>
                <a:gd name="T9" fmla="*/ T8 w 2199"/>
                <a:gd name="T10" fmla="+- 0 3973 3664"/>
                <a:gd name="T11" fmla="*/ 3973 h 2594"/>
                <a:gd name="T12" fmla="+- 0 9255 7400"/>
                <a:gd name="T13" fmla="*/ T12 w 2199"/>
                <a:gd name="T14" fmla="+- 0 3699 3664"/>
                <a:gd name="T15" fmla="*/ 3699 h 2594"/>
                <a:gd name="T16" fmla="+- 0 9599 7400"/>
                <a:gd name="T17" fmla="*/ T16 w 2199"/>
                <a:gd name="T18" fmla="+- 0 3664 3664"/>
                <a:gd name="T19" fmla="*/ 3664 h 2594"/>
              </a:gdLst>
              <a:ahLst/>
              <a:cxnLst>
                <a:cxn ang="0">
                  <a:pos x="T1" y="T3"/>
                </a:cxn>
                <a:cxn ang="0">
                  <a:pos x="T5" y="T7"/>
                </a:cxn>
                <a:cxn ang="0">
                  <a:pos x="T9" y="T11"/>
                </a:cxn>
                <a:cxn ang="0">
                  <a:pos x="T13" y="T15"/>
                </a:cxn>
                <a:cxn ang="0">
                  <a:pos x="T17" y="T19"/>
                </a:cxn>
              </a:cxnLst>
              <a:rect l="0" t="0" r="r" b="b"/>
              <a:pathLst>
                <a:path w="2199" h="2594">
                  <a:moveTo>
                    <a:pt x="0" y="2594"/>
                  </a:moveTo>
                  <a:lnTo>
                    <a:pt x="344" y="1077"/>
                  </a:lnTo>
                  <a:lnTo>
                    <a:pt x="1099" y="309"/>
                  </a:lnTo>
                  <a:lnTo>
                    <a:pt x="1855" y="35"/>
                  </a:lnTo>
                  <a:lnTo>
                    <a:pt x="2199" y="0"/>
                  </a:lnTo>
                </a:path>
              </a:pathLst>
            </a:custGeom>
            <a:noFill/>
            <a:ln w="50800">
              <a:solidFill>
                <a:srgbClr val="FFCD0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solidFill>
                  <a:srgbClr val="FF0000"/>
                </a:solidFill>
              </a:endParaRPr>
            </a:p>
          </p:txBody>
        </p:sp>
        <p:sp>
          <p:nvSpPr>
            <p:cNvPr id="36" name="Freeform 18">
              <a:extLst>
                <a:ext uri="{FF2B5EF4-FFF2-40B4-BE49-F238E27FC236}">
                  <a16:creationId xmlns:a16="http://schemas.microsoft.com/office/drawing/2014/main" id="{D124F5FA-FE3E-498C-B158-5EA1AFC7F597}"/>
                </a:ext>
              </a:extLst>
            </p:cNvPr>
            <p:cNvSpPr>
              <a:spLocks/>
            </p:cNvSpPr>
            <p:nvPr/>
          </p:nvSpPr>
          <p:spPr bwMode="auto">
            <a:xfrm>
              <a:off x="9457" y="3539"/>
              <a:ext cx="338" cy="245"/>
            </a:xfrm>
            <a:custGeom>
              <a:avLst/>
              <a:gdLst>
                <a:gd name="T0" fmla="+- 0 9462 9458"/>
                <a:gd name="T1" fmla="*/ T0 w 338"/>
                <a:gd name="T2" fmla="+- 0 3540 3540"/>
                <a:gd name="T3" fmla="*/ 3540 h 245"/>
                <a:gd name="T4" fmla="+- 0 9458 9458"/>
                <a:gd name="T5" fmla="*/ T4 w 338"/>
                <a:gd name="T6" fmla="+- 0 3784 3540"/>
                <a:gd name="T7" fmla="*/ 3784 h 245"/>
                <a:gd name="T8" fmla="+- 0 9795 9458"/>
                <a:gd name="T9" fmla="*/ T8 w 338"/>
                <a:gd name="T10" fmla="+- 0 3668 3540"/>
                <a:gd name="T11" fmla="*/ 3668 h 245"/>
                <a:gd name="T12" fmla="+- 0 9462 9458"/>
                <a:gd name="T13" fmla="*/ T12 w 338"/>
                <a:gd name="T14" fmla="+- 0 3540 3540"/>
                <a:gd name="T15" fmla="*/ 3540 h 245"/>
              </a:gdLst>
              <a:ahLst/>
              <a:cxnLst>
                <a:cxn ang="0">
                  <a:pos x="T1" y="T3"/>
                </a:cxn>
                <a:cxn ang="0">
                  <a:pos x="T5" y="T7"/>
                </a:cxn>
                <a:cxn ang="0">
                  <a:pos x="T9" y="T11"/>
                </a:cxn>
                <a:cxn ang="0">
                  <a:pos x="T13" y="T15"/>
                </a:cxn>
              </a:cxnLst>
              <a:rect l="0" t="0" r="r" b="b"/>
              <a:pathLst>
                <a:path w="338" h="245">
                  <a:moveTo>
                    <a:pt x="4" y="0"/>
                  </a:moveTo>
                  <a:lnTo>
                    <a:pt x="0" y="244"/>
                  </a:lnTo>
                  <a:lnTo>
                    <a:pt x="337" y="128"/>
                  </a:lnTo>
                  <a:lnTo>
                    <a:pt x="4" y="0"/>
                  </a:lnTo>
                  <a:close/>
                </a:path>
              </a:pathLst>
            </a:custGeom>
            <a:solidFill>
              <a:srgbClr val="FFCD0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Text Box 10">
              <a:extLst>
                <a:ext uri="{FF2B5EF4-FFF2-40B4-BE49-F238E27FC236}">
                  <a16:creationId xmlns:a16="http://schemas.microsoft.com/office/drawing/2014/main" id="{4B046880-5B52-421E-BEF7-5A58BB2BBACE}"/>
                </a:ext>
              </a:extLst>
            </p:cNvPr>
            <p:cNvSpPr txBox="1">
              <a:spLocks noChangeArrowheads="1"/>
            </p:cNvSpPr>
            <p:nvPr/>
          </p:nvSpPr>
          <p:spPr bwMode="auto">
            <a:xfrm>
              <a:off x="7556" y="6084"/>
              <a:ext cx="39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200" i="1" spc="-15">
                  <a:solidFill>
                    <a:srgbClr val="231F20"/>
                  </a:solidFill>
                  <a:effectLst/>
                  <a:latin typeface="Palatino Linotype" panose="02040502050505030304" pitchFamily="18" charset="0"/>
                  <a:ea typeface="Minion Pro"/>
                  <a:cs typeface="Minion Pro"/>
                </a:rPr>
                <a:t>Current</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Old</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College</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of</a:t>
              </a:r>
              <a:r>
                <a:rPr lang="en-US" sz="1200" i="1" spc="-140">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Education</a:t>
              </a:r>
              <a:r>
                <a:rPr lang="en-US" sz="1200" i="1" spc="-145">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building</a:t>
              </a:r>
              <a:endParaRPr lang="en-US" sz="1100">
                <a:effectLst/>
                <a:latin typeface="Minion Pro"/>
                <a:ea typeface="Minion Pro"/>
                <a:cs typeface="Minion Pro"/>
              </a:endParaRPr>
            </a:p>
          </p:txBody>
        </p:sp>
      </p:grpSp>
      <p:grpSp>
        <p:nvGrpSpPr>
          <p:cNvPr id="38" name="Group 37">
            <a:extLst>
              <a:ext uri="{FF2B5EF4-FFF2-40B4-BE49-F238E27FC236}">
                <a16:creationId xmlns:a16="http://schemas.microsoft.com/office/drawing/2014/main" id="{35923177-A261-44F9-94D9-F9815D911A7A}"/>
              </a:ext>
            </a:extLst>
          </p:cNvPr>
          <p:cNvGrpSpPr>
            <a:grpSpLocks/>
          </p:cNvGrpSpPr>
          <p:nvPr/>
        </p:nvGrpSpPr>
        <p:grpSpPr bwMode="auto">
          <a:xfrm>
            <a:off x="683072" y="1680523"/>
            <a:ext cx="4486452" cy="3173027"/>
            <a:chOff x="5753" y="-820"/>
            <a:chExt cx="5760" cy="4347"/>
          </a:xfrm>
        </p:grpSpPr>
        <p:pic>
          <p:nvPicPr>
            <p:cNvPr id="39" name="Picture 38">
              <a:extLst>
                <a:ext uri="{FF2B5EF4-FFF2-40B4-BE49-F238E27FC236}">
                  <a16:creationId xmlns:a16="http://schemas.microsoft.com/office/drawing/2014/main" id="{B2E83878-13C0-482C-91D7-60F47052B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 y="-820"/>
              <a:ext cx="5760" cy="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4">
              <a:extLst>
                <a:ext uri="{FF2B5EF4-FFF2-40B4-BE49-F238E27FC236}">
                  <a16:creationId xmlns:a16="http://schemas.microsoft.com/office/drawing/2014/main" id="{B0415582-BA38-4F09-8395-142C2F41D6D0}"/>
                </a:ext>
              </a:extLst>
            </p:cNvPr>
            <p:cNvSpPr txBox="1">
              <a:spLocks noChangeArrowheads="1"/>
            </p:cNvSpPr>
            <p:nvPr/>
          </p:nvSpPr>
          <p:spPr bwMode="auto">
            <a:xfrm>
              <a:off x="7558" y="3059"/>
              <a:ext cx="395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400" b="1" i="1" spc="-20" dirty="0">
                  <a:solidFill>
                    <a:srgbClr val="231F20"/>
                  </a:solidFill>
                  <a:effectLst/>
                  <a:latin typeface="Palatino Linotype" panose="02040502050505030304" pitchFamily="18" charset="0"/>
                  <a:ea typeface="Minion Pro"/>
                  <a:cs typeface="Minion Pro"/>
                </a:rPr>
                <a:t>Architects Conceptual Drawing</a:t>
              </a:r>
              <a:endParaRPr lang="en-US" sz="1400" b="1" dirty="0">
                <a:effectLst/>
                <a:latin typeface="Minion Pro"/>
                <a:ea typeface="Minion Pro"/>
                <a:cs typeface="Minion Pro"/>
              </a:endParaRPr>
            </a:p>
          </p:txBody>
        </p:sp>
      </p:grpSp>
      <p:sp>
        <p:nvSpPr>
          <p:cNvPr id="2" name="Slide Number Placeholder 1">
            <a:extLst>
              <a:ext uri="{FF2B5EF4-FFF2-40B4-BE49-F238E27FC236}">
                <a16:creationId xmlns:a16="http://schemas.microsoft.com/office/drawing/2014/main" id="{EA67EDC1-F94B-46EB-8D9F-A63718481897}"/>
              </a:ext>
            </a:extLst>
          </p:cNvPr>
          <p:cNvSpPr>
            <a:spLocks noGrp="1"/>
          </p:cNvSpPr>
          <p:nvPr>
            <p:ph type="sldNum" sz="quarter" idx="12"/>
          </p:nvPr>
        </p:nvSpPr>
        <p:spPr/>
        <p:txBody>
          <a:bodyPr/>
          <a:lstStyle/>
          <a:p>
            <a:fld id="{50F6439D-14A5-4C9E-944F-3F9A75059980}" type="slidenum">
              <a:rPr lang="en-US" smtClean="0"/>
              <a:t>31</a:t>
            </a:fld>
            <a:endParaRPr lang="en-US"/>
          </a:p>
        </p:txBody>
      </p:sp>
    </p:spTree>
    <p:extLst>
      <p:ext uri="{BB962C8B-B14F-4D97-AF65-F5344CB8AC3E}">
        <p14:creationId xmlns:p14="http://schemas.microsoft.com/office/powerpoint/2010/main" val="1745291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351C9A-BF76-4685-A9F3-B7BE1A2C4236}"/>
              </a:ext>
            </a:extLst>
          </p:cNvPr>
          <p:cNvSpPr txBox="1"/>
          <p:nvPr/>
        </p:nvSpPr>
        <p:spPr>
          <a:xfrm>
            <a:off x="8370819" y="6217854"/>
            <a:ext cx="6197046" cy="369332"/>
          </a:xfrm>
          <a:prstGeom prst="rect">
            <a:avLst/>
          </a:prstGeom>
          <a:noFill/>
        </p:spPr>
        <p:txBody>
          <a:bodyPr wrap="square">
            <a:spAutoFit/>
          </a:bodyPr>
          <a:lstStyle/>
          <a:p>
            <a:pPr algn="ctr"/>
            <a:fld id="{50F6439D-14A5-4C9E-944F-3F9A75059980}" type="slidenum">
              <a:rPr lang="en-US" smtClean="0"/>
              <a:pPr algn="ctr"/>
              <a:t>32</a:t>
            </a:fld>
            <a:endParaRPr lang="en-US" dirty="0"/>
          </a:p>
        </p:txBody>
      </p:sp>
      <p:sp>
        <p:nvSpPr>
          <p:cNvPr id="13" name="Subtitle 2">
            <a:extLst>
              <a:ext uri="{FF2B5EF4-FFF2-40B4-BE49-F238E27FC236}">
                <a16:creationId xmlns:a16="http://schemas.microsoft.com/office/drawing/2014/main" id="{E8421B41-B882-49B6-9478-80B74ED8E937}"/>
              </a:ext>
            </a:extLst>
          </p:cNvPr>
          <p:cNvSpPr txBox="1">
            <a:spLocks/>
          </p:cNvSpPr>
          <p:nvPr/>
        </p:nvSpPr>
        <p:spPr>
          <a:xfrm>
            <a:off x="1208082" y="311003"/>
            <a:ext cx="9571678" cy="105851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D90A1C"/>
              </a:solidFill>
              <a:latin typeface="Arial"/>
              <a:cs typeface="Arial"/>
            </a:endParaRPr>
          </a:p>
          <a:p>
            <a:pPr marL="0" indent="0" algn="ctr">
              <a:buNone/>
            </a:pPr>
            <a:r>
              <a:rPr lang="en-US" sz="6900" b="1" dirty="0">
                <a:solidFill>
                  <a:srgbClr val="D90A1C"/>
                </a:solidFill>
              </a:rPr>
              <a:t>Student Success Center</a:t>
            </a:r>
            <a:endParaRPr lang="en-US" sz="6900" dirty="0">
              <a:solidFill>
                <a:srgbClr val="D90A1C"/>
              </a:solidFill>
              <a:latin typeface="Arial"/>
              <a:cs typeface="Arial"/>
            </a:endParaRPr>
          </a:p>
          <a:p>
            <a:pPr marL="0" indent="0">
              <a:buNone/>
            </a:pPr>
            <a:endParaRPr lang="en-US" sz="2400" dirty="0">
              <a:latin typeface="Arial"/>
              <a:cs typeface="Arial"/>
            </a:endParaRPr>
          </a:p>
        </p:txBody>
      </p:sp>
      <p:sp>
        <p:nvSpPr>
          <p:cNvPr id="14" name="TextBox 13">
            <a:extLst>
              <a:ext uri="{FF2B5EF4-FFF2-40B4-BE49-F238E27FC236}">
                <a16:creationId xmlns:a16="http://schemas.microsoft.com/office/drawing/2014/main" id="{198BEE51-9F05-4524-A319-0631F34A2D19}"/>
              </a:ext>
            </a:extLst>
          </p:cNvPr>
          <p:cNvSpPr txBox="1"/>
          <p:nvPr/>
        </p:nvSpPr>
        <p:spPr>
          <a:xfrm>
            <a:off x="376257" y="5092806"/>
            <a:ext cx="2660020" cy="400110"/>
          </a:xfrm>
          <a:prstGeom prst="rect">
            <a:avLst/>
          </a:prstGeom>
          <a:noFill/>
        </p:spPr>
        <p:txBody>
          <a:bodyPr wrap="square" rtlCol="0">
            <a:spAutoFit/>
          </a:bodyPr>
          <a:lstStyle/>
          <a:p>
            <a:r>
              <a:rPr lang="en-US" sz="2000" i="1" dirty="0">
                <a:latin typeface="Palatino Linotype" panose="02040502050505030304" pitchFamily="18" charset="0"/>
              </a:rPr>
              <a:t>Total Cost: $</a:t>
            </a:r>
            <a:r>
              <a:rPr lang="en-US" sz="2000" i="1" dirty="0">
                <a:latin typeface="Palatino Linotype" panose="02040502050505030304" pitchFamily="18" charset="0"/>
                <a:cs typeface="Arial" panose="020B0604020202020204" pitchFamily="34" charset="0"/>
              </a:rPr>
              <a:t>21,340,000</a:t>
            </a:r>
            <a:endParaRPr lang="en-US" sz="2000" dirty="0"/>
          </a:p>
        </p:txBody>
      </p:sp>
      <p:grpSp>
        <p:nvGrpSpPr>
          <p:cNvPr id="15" name="Group 14">
            <a:extLst>
              <a:ext uri="{FF2B5EF4-FFF2-40B4-BE49-F238E27FC236}">
                <a16:creationId xmlns:a16="http://schemas.microsoft.com/office/drawing/2014/main" id="{C288FAA2-E3A6-4024-A6CA-0EC448E48FB2}"/>
              </a:ext>
            </a:extLst>
          </p:cNvPr>
          <p:cNvGrpSpPr>
            <a:grpSpLocks/>
          </p:cNvGrpSpPr>
          <p:nvPr/>
        </p:nvGrpSpPr>
        <p:grpSpPr bwMode="auto">
          <a:xfrm>
            <a:off x="5010284" y="1391920"/>
            <a:ext cx="4486452" cy="4272525"/>
            <a:chOff x="5753" y="277"/>
            <a:chExt cx="5760" cy="6134"/>
          </a:xfrm>
        </p:grpSpPr>
        <p:pic>
          <p:nvPicPr>
            <p:cNvPr id="16" name="Picture 15">
              <a:extLst>
                <a:ext uri="{FF2B5EF4-FFF2-40B4-BE49-F238E27FC236}">
                  <a16:creationId xmlns:a16="http://schemas.microsoft.com/office/drawing/2014/main" id="{E06DAE94-6A85-48E7-A2FD-ECAA4B5DD7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3" y="277"/>
              <a:ext cx="5760"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C999588-E8A9-4137-B1FE-798D46B34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8" y="3494"/>
              <a:ext cx="562" cy="2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Freeform 15">
              <a:extLst>
                <a:ext uri="{FF2B5EF4-FFF2-40B4-BE49-F238E27FC236}">
                  <a16:creationId xmlns:a16="http://schemas.microsoft.com/office/drawing/2014/main" id="{5655C45F-FFC4-4AE9-B46E-A19F51420553}"/>
                </a:ext>
              </a:extLst>
            </p:cNvPr>
            <p:cNvSpPr>
              <a:spLocks/>
            </p:cNvSpPr>
            <p:nvPr/>
          </p:nvSpPr>
          <p:spPr bwMode="auto">
            <a:xfrm>
              <a:off x="7267" y="3643"/>
              <a:ext cx="2199" cy="2594"/>
            </a:xfrm>
            <a:custGeom>
              <a:avLst/>
              <a:gdLst>
                <a:gd name="T0" fmla="+- 0 7400 7400"/>
                <a:gd name="T1" fmla="*/ T0 w 2199"/>
                <a:gd name="T2" fmla="+- 0 6258 3664"/>
                <a:gd name="T3" fmla="*/ 6258 h 2594"/>
                <a:gd name="T4" fmla="+- 0 7744 7400"/>
                <a:gd name="T5" fmla="*/ T4 w 2199"/>
                <a:gd name="T6" fmla="+- 0 4741 3664"/>
                <a:gd name="T7" fmla="*/ 4741 h 2594"/>
                <a:gd name="T8" fmla="+- 0 8499 7400"/>
                <a:gd name="T9" fmla="*/ T8 w 2199"/>
                <a:gd name="T10" fmla="+- 0 3973 3664"/>
                <a:gd name="T11" fmla="*/ 3973 h 2594"/>
                <a:gd name="T12" fmla="+- 0 9255 7400"/>
                <a:gd name="T13" fmla="*/ T12 w 2199"/>
                <a:gd name="T14" fmla="+- 0 3699 3664"/>
                <a:gd name="T15" fmla="*/ 3699 h 2594"/>
                <a:gd name="T16" fmla="+- 0 9599 7400"/>
                <a:gd name="T17" fmla="*/ T16 w 2199"/>
                <a:gd name="T18" fmla="+- 0 3664 3664"/>
                <a:gd name="T19" fmla="*/ 3664 h 2594"/>
              </a:gdLst>
              <a:ahLst/>
              <a:cxnLst>
                <a:cxn ang="0">
                  <a:pos x="T1" y="T3"/>
                </a:cxn>
                <a:cxn ang="0">
                  <a:pos x="T5" y="T7"/>
                </a:cxn>
                <a:cxn ang="0">
                  <a:pos x="T9" y="T11"/>
                </a:cxn>
                <a:cxn ang="0">
                  <a:pos x="T13" y="T15"/>
                </a:cxn>
                <a:cxn ang="0">
                  <a:pos x="T17" y="T19"/>
                </a:cxn>
              </a:cxnLst>
              <a:rect l="0" t="0" r="r" b="b"/>
              <a:pathLst>
                <a:path w="2199" h="2594">
                  <a:moveTo>
                    <a:pt x="0" y="2594"/>
                  </a:moveTo>
                  <a:lnTo>
                    <a:pt x="344" y="1077"/>
                  </a:lnTo>
                  <a:lnTo>
                    <a:pt x="1099" y="309"/>
                  </a:lnTo>
                  <a:lnTo>
                    <a:pt x="1855" y="35"/>
                  </a:lnTo>
                  <a:lnTo>
                    <a:pt x="2199" y="0"/>
                  </a:lnTo>
                </a:path>
              </a:pathLst>
            </a:custGeom>
            <a:noFill/>
            <a:ln w="50800">
              <a:solidFill>
                <a:srgbClr val="FFCD05"/>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solidFill>
                  <a:srgbClr val="FF0000"/>
                </a:solidFill>
              </a:endParaRPr>
            </a:p>
          </p:txBody>
        </p:sp>
        <p:sp>
          <p:nvSpPr>
            <p:cNvPr id="19" name="Freeform 18">
              <a:extLst>
                <a:ext uri="{FF2B5EF4-FFF2-40B4-BE49-F238E27FC236}">
                  <a16:creationId xmlns:a16="http://schemas.microsoft.com/office/drawing/2014/main" id="{92A41BC6-F905-4ED6-925A-8DC109BCF90A}"/>
                </a:ext>
              </a:extLst>
            </p:cNvPr>
            <p:cNvSpPr>
              <a:spLocks/>
            </p:cNvSpPr>
            <p:nvPr/>
          </p:nvSpPr>
          <p:spPr bwMode="auto">
            <a:xfrm>
              <a:off x="9457" y="3539"/>
              <a:ext cx="338" cy="245"/>
            </a:xfrm>
            <a:custGeom>
              <a:avLst/>
              <a:gdLst>
                <a:gd name="T0" fmla="+- 0 9462 9458"/>
                <a:gd name="T1" fmla="*/ T0 w 338"/>
                <a:gd name="T2" fmla="+- 0 3540 3540"/>
                <a:gd name="T3" fmla="*/ 3540 h 245"/>
                <a:gd name="T4" fmla="+- 0 9458 9458"/>
                <a:gd name="T5" fmla="*/ T4 w 338"/>
                <a:gd name="T6" fmla="+- 0 3784 3540"/>
                <a:gd name="T7" fmla="*/ 3784 h 245"/>
                <a:gd name="T8" fmla="+- 0 9795 9458"/>
                <a:gd name="T9" fmla="*/ T8 w 338"/>
                <a:gd name="T10" fmla="+- 0 3668 3540"/>
                <a:gd name="T11" fmla="*/ 3668 h 245"/>
                <a:gd name="T12" fmla="+- 0 9462 9458"/>
                <a:gd name="T13" fmla="*/ T12 w 338"/>
                <a:gd name="T14" fmla="+- 0 3540 3540"/>
                <a:gd name="T15" fmla="*/ 3540 h 245"/>
              </a:gdLst>
              <a:ahLst/>
              <a:cxnLst>
                <a:cxn ang="0">
                  <a:pos x="T1" y="T3"/>
                </a:cxn>
                <a:cxn ang="0">
                  <a:pos x="T5" y="T7"/>
                </a:cxn>
                <a:cxn ang="0">
                  <a:pos x="T9" y="T11"/>
                </a:cxn>
                <a:cxn ang="0">
                  <a:pos x="T13" y="T15"/>
                </a:cxn>
              </a:cxnLst>
              <a:rect l="0" t="0" r="r" b="b"/>
              <a:pathLst>
                <a:path w="338" h="245">
                  <a:moveTo>
                    <a:pt x="4" y="0"/>
                  </a:moveTo>
                  <a:lnTo>
                    <a:pt x="0" y="244"/>
                  </a:lnTo>
                  <a:lnTo>
                    <a:pt x="337" y="128"/>
                  </a:lnTo>
                  <a:lnTo>
                    <a:pt x="4" y="0"/>
                  </a:lnTo>
                  <a:close/>
                </a:path>
              </a:pathLst>
            </a:custGeom>
            <a:solidFill>
              <a:srgbClr val="FFCD0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Text Box 10">
              <a:extLst>
                <a:ext uri="{FF2B5EF4-FFF2-40B4-BE49-F238E27FC236}">
                  <a16:creationId xmlns:a16="http://schemas.microsoft.com/office/drawing/2014/main" id="{E8B64323-8145-42C2-A135-F55ECF0F21E7}"/>
                </a:ext>
              </a:extLst>
            </p:cNvPr>
            <p:cNvSpPr txBox="1">
              <a:spLocks noChangeArrowheads="1"/>
            </p:cNvSpPr>
            <p:nvPr/>
          </p:nvSpPr>
          <p:spPr bwMode="auto">
            <a:xfrm>
              <a:off x="7556" y="6084"/>
              <a:ext cx="395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200" i="1" spc="-15">
                  <a:solidFill>
                    <a:srgbClr val="231F20"/>
                  </a:solidFill>
                  <a:effectLst/>
                  <a:latin typeface="Palatino Linotype" panose="02040502050505030304" pitchFamily="18" charset="0"/>
                  <a:ea typeface="Minion Pro"/>
                  <a:cs typeface="Minion Pro"/>
                </a:rPr>
                <a:t>Current</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Old</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College</a:t>
              </a:r>
              <a:r>
                <a:rPr lang="en-US" sz="1200" i="1" spc="-145">
                  <a:solidFill>
                    <a:srgbClr val="231F20"/>
                  </a:solidFill>
                  <a:effectLst/>
                  <a:latin typeface="Palatino Linotype" panose="02040502050505030304" pitchFamily="18" charset="0"/>
                  <a:ea typeface="Minion Pro"/>
                  <a:cs typeface="Minion Pro"/>
                </a:rPr>
                <a:t> </a:t>
              </a:r>
              <a:r>
                <a:rPr lang="en-US" sz="1200" i="1">
                  <a:solidFill>
                    <a:srgbClr val="231F20"/>
                  </a:solidFill>
                  <a:effectLst/>
                  <a:latin typeface="Palatino Linotype" panose="02040502050505030304" pitchFamily="18" charset="0"/>
                  <a:ea typeface="Minion Pro"/>
                  <a:cs typeface="Minion Pro"/>
                </a:rPr>
                <a:t>of</a:t>
              </a:r>
              <a:r>
                <a:rPr lang="en-US" sz="1200" i="1" spc="-140">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Education</a:t>
              </a:r>
              <a:r>
                <a:rPr lang="en-US" sz="1200" i="1" spc="-145">
                  <a:solidFill>
                    <a:srgbClr val="231F20"/>
                  </a:solidFill>
                  <a:effectLst/>
                  <a:latin typeface="Palatino Linotype" panose="02040502050505030304" pitchFamily="18" charset="0"/>
                  <a:ea typeface="Minion Pro"/>
                  <a:cs typeface="Minion Pro"/>
                </a:rPr>
                <a:t> </a:t>
              </a:r>
              <a:r>
                <a:rPr lang="en-US" sz="1200" i="1" spc="-15">
                  <a:solidFill>
                    <a:srgbClr val="231F20"/>
                  </a:solidFill>
                  <a:effectLst/>
                  <a:latin typeface="Palatino Linotype" panose="02040502050505030304" pitchFamily="18" charset="0"/>
                  <a:ea typeface="Minion Pro"/>
                  <a:cs typeface="Minion Pro"/>
                </a:rPr>
                <a:t>building</a:t>
              </a:r>
              <a:endParaRPr lang="en-US" sz="1100">
                <a:effectLst/>
                <a:latin typeface="Minion Pro"/>
                <a:ea typeface="Minion Pro"/>
                <a:cs typeface="Minion Pro"/>
              </a:endParaRPr>
            </a:p>
          </p:txBody>
        </p:sp>
      </p:grpSp>
      <p:grpSp>
        <p:nvGrpSpPr>
          <p:cNvPr id="21" name="Group 20">
            <a:extLst>
              <a:ext uri="{FF2B5EF4-FFF2-40B4-BE49-F238E27FC236}">
                <a16:creationId xmlns:a16="http://schemas.microsoft.com/office/drawing/2014/main" id="{8183A3E5-47E4-432B-8237-2A0576AB03A0}"/>
              </a:ext>
            </a:extLst>
          </p:cNvPr>
          <p:cNvGrpSpPr>
            <a:grpSpLocks/>
          </p:cNvGrpSpPr>
          <p:nvPr/>
        </p:nvGrpSpPr>
        <p:grpSpPr bwMode="auto">
          <a:xfrm>
            <a:off x="485764" y="1701265"/>
            <a:ext cx="3974476" cy="3142126"/>
            <a:chOff x="5753" y="-820"/>
            <a:chExt cx="5760" cy="4347"/>
          </a:xfrm>
        </p:grpSpPr>
        <p:pic>
          <p:nvPicPr>
            <p:cNvPr id="22" name="Picture 21">
              <a:extLst>
                <a:ext uri="{FF2B5EF4-FFF2-40B4-BE49-F238E27FC236}">
                  <a16:creationId xmlns:a16="http://schemas.microsoft.com/office/drawing/2014/main" id="{F030A294-4BD2-47C3-A6E4-9DCF9D3D5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 y="-820"/>
              <a:ext cx="5760" cy="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a:extLst>
                <a:ext uri="{FF2B5EF4-FFF2-40B4-BE49-F238E27FC236}">
                  <a16:creationId xmlns:a16="http://schemas.microsoft.com/office/drawing/2014/main" id="{380C58DA-C787-40BE-968B-676E67980C79}"/>
                </a:ext>
              </a:extLst>
            </p:cNvPr>
            <p:cNvSpPr txBox="1">
              <a:spLocks noChangeArrowheads="1"/>
            </p:cNvSpPr>
            <p:nvPr/>
          </p:nvSpPr>
          <p:spPr bwMode="auto">
            <a:xfrm>
              <a:off x="7558" y="3059"/>
              <a:ext cx="395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ts val="1560"/>
                </a:lnSpc>
                <a:spcBef>
                  <a:spcPts val="0"/>
                </a:spcBef>
                <a:spcAft>
                  <a:spcPts val="0"/>
                </a:spcAft>
              </a:pPr>
              <a:r>
                <a:rPr lang="en-US" sz="1400" b="1" i="1" spc="-20" dirty="0">
                  <a:solidFill>
                    <a:srgbClr val="231F20"/>
                  </a:solidFill>
                  <a:effectLst/>
                  <a:latin typeface="Palatino Linotype" panose="02040502050505030304" pitchFamily="18" charset="0"/>
                  <a:ea typeface="Minion Pro"/>
                  <a:cs typeface="Minion Pro"/>
                </a:rPr>
                <a:t>Architects Conceptual Drawing</a:t>
              </a:r>
              <a:endParaRPr lang="en-US" sz="1400" b="1" dirty="0">
                <a:effectLst/>
                <a:latin typeface="Minion Pro"/>
                <a:ea typeface="Minion Pro"/>
                <a:cs typeface="Minion Pro"/>
              </a:endParaRPr>
            </a:p>
          </p:txBody>
        </p:sp>
      </p:grpSp>
      <p:pic>
        <p:nvPicPr>
          <p:cNvPr id="25" name="Google Shape;116;p17">
            <a:extLst>
              <a:ext uri="{FF2B5EF4-FFF2-40B4-BE49-F238E27FC236}">
                <a16:creationId xmlns:a16="http://schemas.microsoft.com/office/drawing/2014/main" id="{D46ACC8D-1EC9-430C-A842-E94FA3C2ED6B}"/>
              </a:ext>
            </a:extLst>
          </p:cNvPr>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26" name="Subtitle 2">
            <a:extLst>
              <a:ext uri="{FF2B5EF4-FFF2-40B4-BE49-F238E27FC236}">
                <a16:creationId xmlns:a16="http://schemas.microsoft.com/office/drawing/2014/main" id="{63091C2C-77E7-4EBF-9022-FA3070A16FDA}"/>
              </a:ext>
            </a:extLst>
          </p:cNvPr>
          <p:cNvSpPr txBox="1">
            <a:spLocks/>
          </p:cNvSpPr>
          <p:nvPr/>
        </p:nvSpPr>
        <p:spPr>
          <a:xfrm>
            <a:off x="2849751" y="669220"/>
            <a:ext cx="6700602" cy="12994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rgbClr val="D90A1C"/>
                </a:solidFill>
              </a:rPr>
              <a:t>Proposed Student Success Center</a:t>
            </a:r>
          </a:p>
          <a:p>
            <a:pPr marL="0" indent="0" algn="ctr">
              <a:buNone/>
            </a:pPr>
            <a:r>
              <a:rPr lang="en-US" sz="2000" b="1" i="1" dirty="0">
                <a:solidFill>
                  <a:srgbClr val="D90A1C"/>
                </a:solidFill>
                <a:latin typeface="Arial"/>
                <a:cs typeface="Arial"/>
              </a:rPr>
              <a:t>Conceptual drawings</a:t>
            </a:r>
            <a:endParaRPr lang="en-US" sz="2000" i="1" dirty="0">
              <a:solidFill>
                <a:srgbClr val="D90A1C"/>
              </a:solidFill>
              <a:latin typeface="Arial"/>
              <a:cs typeface="Arial"/>
            </a:endParaRPr>
          </a:p>
          <a:p>
            <a:pPr marL="0" indent="0">
              <a:buNone/>
            </a:pPr>
            <a:endParaRPr lang="en-US" sz="2400" dirty="0">
              <a:latin typeface="Arial"/>
              <a:cs typeface="Arial"/>
            </a:endParaRPr>
          </a:p>
        </p:txBody>
      </p:sp>
      <p:pic>
        <p:nvPicPr>
          <p:cNvPr id="27" name="Picture 26">
            <a:extLst>
              <a:ext uri="{FF2B5EF4-FFF2-40B4-BE49-F238E27FC236}">
                <a16:creationId xmlns:a16="http://schemas.microsoft.com/office/drawing/2014/main" id="{EA49D668-2035-43C3-BCEF-92607DB68C82}"/>
              </a:ext>
            </a:extLst>
          </p:cNvPr>
          <p:cNvPicPr>
            <a:picLocks noChangeAspect="1"/>
          </p:cNvPicPr>
          <p:nvPr/>
        </p:nvPicPr>
        <p:blipFill>
          <a:blip r:embed="rId6"/>
          <a:stretch>
            <a:fillRect/>
          </a:stretch>
        </p:blipFill>
        <p:spPr>
          <a:xfrm>
            <a:off x="5933755" y="2597436"/>
            <a:ext cx="6262834" cy="2484969"/>
          </a:xfrm>
          <a:prstGeom prst="rect">
            <a:avLst/>
          </a:prstGeom>
        </p:spPr>
      </p:pic>
      <p:pic>
        <p:nvPicPr>
          <p:cNvPr id="28" name="Picture 27">
            <a:extLst>
              <a:ext uri="{FF2B5EF4-FFF2-40B4-BE49-F238E27FC236}">
                <a16:creationId xmlns:a16="http://schemas.microsoft.com/office/drawing/2014/main" id="{89C03A03-099B-4F12-BEC0-BA8219870181}"/>
              </a:ext>
            </a:extLst>
          </p:cNvPr>
          <p:cNvPicPr>
            <a:picLocks noChangeAspect="1"/>
          </p:cNvPicPr>
          <p:nvPr/>
        </p:nvPicPr>
        <p:blipFill>
          <a:blip r:embed="rId7"/>
          <a:stretch>
            <a:fillRect/>
          </a:stretch>
        </p:blipFill>
        <p:spPr>
          <a:xfrm>
            <a:off x="105730" y="1289060"/>
            <a:ext cx="4589687" cy="2109154"/>
          </a:xfrm>
          <a:prstGeom prst="rect">
            <a:avLst/>
          </a:prstGeom>
        </p:spPr>
      </p:pic>
      <p:pic>
        <p:nvPicPr>
          <p:cNvPr id="29" name="Picture 28">
            <a:extLst>
              <a:ext uri="{FF2B5EF4-FFF2-40B4-BE49-F238E27FC236}">
                <a16:creationId xmlns:a16="http://schemas.microsoft.com/office/drawing/2014/main" id="{0FBA4986-B752-4877-9799-C550C4DB50ED}"/>
              </a:ext>
            </a:extLst>
          </p:cNvPr>
          <p:cNvPicPr>
            <a:picLocks noChangeAspect="1"/>
          </p:cNvPicPr>
          <p:nvPr/>
        </p:nvPicPr>
        <p:blipFill>
          <a:blip r:embed="rId8"/>
          <a:stretch>
            <a:fillRect/>
          </a:stretch>
        </p:blipFill>
        <p:spPr>
          <a:xfrm>
            <a:off x="744249" y="3398214"/>
            <a:ext cx="3732770" cy="2421474"/>
          </a:xfrm>
          <a:prstGeom prst="rect">
            <a:avLst/>
          </a:prstGeom>
        </p:spPr>
      </p:pic>
      <p:sp>
        <p:nvSpPr>
          <p:cNvPr id="2" name="Slide Number Placeholder 1">
            <a:extLst>
              <a:ext uri="{FF2B5EF4-FFF2-40B4-BE49-F238E27FC236}">
                <a16:creationId xmlns:a16="http://schemas.microsoft.com/office/drawing/2014/main" id="{C8E6834F-6505-48FB-BE5C-8E78DFBB5EAE}"/>
              </a:ext>
            </a:extLst>
          </p:cNvPr>
          <p:cNvSpPr>
            <a:spLocks noGrp="1"/>
          </p:cNvSpPr>
          <p:nvPr>
            <p:ph type="sldNum" sz="quarter" idx="12"/>
          </p:nvPr>
        </p:nvSpPr>
        <p:spPr/>
        <p:txBody>
          <a:bodyPr/>
          <a:lstStyle/>
          <a:p>
            <a:fld id="{50F6439D-14A5-4C9E-944F-3F9A75059980}" type="slidenum">
              <a:rPr lang="en-US" smtClean="0"/>
              <a:t>32</a:t>
            </a:fld>
            <a:endParaRPr lang="en-US"/>
          </a:p>
        </p:txBody>
      </p:sp>
    </p:spTree>
    <p:extLst>
      <p:ext uri="{BB962C8B-B14F-4D97-AF65-F5344CB8AC3E}">
        <p14:creationId xmlns:p14="http://schemas.microsoft.com/office/powerpoint/2010/main" val="1591453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351C9A-BF76-4685-A9F3-B7BE1A2C4236}"/>
              </a:ext>
            </a:extLst>
          </p:cNvPr>
          <p:cNvSpPr txBox="1"/>
          <p:nvPr/>
        </p:nvSpPr>
        <p:spPr>
          <a:xfrm>
            <a:off x="8370819" y="6217854"/>
            <a:ext cx="6197046" cy="369332"/>
          </a:xfrm>
          <a:prstGeom prst="rect">
            <a:avLst/>
          </a:prstGeom>
          <a:noFill/>
        </p:spPr>
        <p:txBody>
          <a:bodyPr wrap="square">
            <a:spAutoFit/>
          </a:bodyPr>
          <a:lstStyle/>
          <a:p>
            <a:pPr algn="ctr"/>
            <a:fld id="{50F6439D-14A5-4C9E-944F-3F9A75059980}" type="slidenum">
              <a:rPr lang="en-US" smtClean="0"/>
              <a:pPr algn="ctr"/>
              <a:t>33</a:t>
            </a:fld>
            <a:endParaRPr lang="en-US" dirty="0"/>
          </a:p>
        </p:txBody>
      </p:sp>
      <p:pic>
        <p:nvPicPr>
          <p:cNvPr id="25" name="Google Shape;116;p17">
            <a:extLst>
              <a:ext uri="{FF2B5EF4-FFF2-40B4-BE49-F238E27FC236}">
                <a16:creationId xmlns:a16="http://schemas.microsoft.com/office/drawing/2014/main" id="{D46ACC8D-1EC9-430C-A842-E94FA3C2ED6B}"/>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Subtitle 2">
            <a:extLst>
              <a:ext uri="{FF2B5EF4-FFF2-40B4-BE49-F238E27FC236}">
                <a16:creationId xmlns:a16="http://schemas.microsoft.com/office/drawing/2014/main" id="{2D2A536D-9A13-471A-9793-F04C7FD8B0DD}"/>
              </a:ext>
            </a:extLst>
          </p:cNvPr>
          <p:cNvSpPr txBox="1">
            <a:spLocks/>
          </p:cNvSpPr>
          <p:nvPr/>
        </p:nvSpPr>
        <p:spPr>
          <a:xfrm>
            <a:off x="396240" y="853327"/>
            <a:ext cx="9641839" cy="50484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b="1" dirty="0">
              <a:solidFill>
                <a:srgbClr val="D90A1C"/>
              </a:solidFill>
              <a:latin typeface="Arial"/>
              <a:cs typeface="Arial"/>
            </a:endParaRPr>
          </a:p>
          <a:p>
            <a:pPr marL="0" indent="0">
              <a:buNone/>
            </a:pPr>
            <a:r>
              <a:rPr lang="en-US" b="1" dirty="0">
                <a:solidFill>
                  <a:srgbClr val="D90A1C"/>
                </a:solidFill>
                <a:latin typeface="Arial"/>
                <a:cs typeface="Arial"/>
              </a:rPr>
              <a:t>Project Type:</a:t>
            </a:r>
          </a:p>
          <a:p>
            <a:pPr marL="0" indent="0">
              <a:buNone/>
            </a:pPr>
            <a:endParaRPr lang="en-US" sz="1100" dirty="0">
              <a:solidFill>
                <a:srgbClr val="D90A1C"/>
              </a:solidFill>
              <a:latin typeface="Arial"/>
              <a:cs typeface="Arial"/>
            </a:endParaRPr>
          </a:p>
          <a:p>
            <a:pPr marL="752475" indent="-334963"/>
            <a:r>
              <a:rPr lang="en-US" sz="2200" b="1" dirty="0">
                <a:latin typeface="Arial" panose="020B0604020202020204" pitchFamily="34" charset="0"/>
                <a:cs typeface="Arial" panose="020B0604020202020204" pitchFamily="34" charset="0"/>
              </a:rPr>
              <a:t>Replacement </a:t>
            </a:r>
            <a:r>
              <a:rPr lang="en-US" sz="2200" dirty="0">
                <a:latin typeface="Arial" panose="020B0604020202020204" pitchFamily="34" charset="0"/>
                <a:cs typeface="Arial" panose="020B0604020202020204" pitchFamily="34" charset="0"/>
              </a:rPr>
              <a:t>of Old Education Building with new Student Success Center</a:t>
            </a:r>
          </a:p>
          <a:p>
            <a:pPr marL="417512" indent="0">
              <a:buNone/>
            </a:pPr>
            <a:endParaRPr lang="en-US" sz="1500" dirty="0">
              <a:solidFill>
                <a:srgbClr val="D90A1C"/>
              </a:solidFill>
              <a:latin typeface="Arial" panose="020B0604020202020204" pitchFamily="34" charset="0"/>
              <a:cs typeface="Arial" panose="020B0604020202020204" pitchFamily="34" charset="0"/>
            </a:endParaRPr>
          </a:p>
          <a:p>
            <a:pPr marL="0" indent="0">
              <a:buNone/>
            </a:pPr>
            <a:r>
              <a:rPr lang="en-US" b="1" dirty="0">
                <a:solidFill>
                  <a:srgbClr val="D90A1C"/>
                </a:solidFill>
                <a:latin typeface="Arial" panose="020B0604020202020204" pitchFamily="34" charset="0"/>
                <a:cs typeface="Arial" panose="020B0604020202020204" pitchFamily="34" charset="0"/>
              </a:rPr>
              <a:t>Next Steps:</a:t>
            </a:r>
          </a:p>
          <a:p>
            <a:pPr marL="0" indent="0">
              <a:buNone/>
            </a:pPr>
            <a:endParaRPr lang="en-US" sz="1100" b="1" dirty="0">
              <a:solidFill>
                <a:srgbClr val="D90A1C"/>
              </a:solidFill>
              <a:latin typeface="Arial" panose="020B0604020202020204" pitchFamily="34" charset="0"/>
              <a:cs typeface="Arial" panose="020B0604020202020204" pitchFamily="34" charset="0"/>
            </a:endParaRPr>
          </a:p>
          <a:p>
            <a:pPr marL="752475" indent="-334963"/>
            <a:r>
              <a:rPr lang="en-US" sz="2200" b="1" dirty="0">
                <a:latin typeface="Arial" panose="020B0604020202020204" pitchFamily="34" charset="0"/>
                <a:cs typeface="Arial" panose="020B0604020202020204" pitchFamily="34" charset="0"/>
              </a:rPr>
              <a:t>Create </a:t>
            </a:r>
            <a:r>
              <a:rPr lang="en-US" sz="2200" dirty="0">
                <a:latin typeface="Arial" panose="020B0604020202020204" pitchFamily="34" charset="0"/>
                <a:cs typeface="Arial" panose="020B0604020202020204" pitchFamily="34" charset="0"/>
              </a:rPr>
              <a:t>a working group representative of the entire WOU Community.</a:t>
            </a:r>
          </a:p>
          <a:p>
            <a:pPr marL="752475" indent="-334963"/>
            <a:r>
              <a:rPr lang="en-US" sz="2200" dirty="0">
                <a:latin typeface="Arial" panose="020B0604020202020204" pitchFamily="34" charset="0"/>
                <a:cs typeface="Arial" panose="020B0604020202020204" pitchFamily="34" charset="0"/>
              </a:rPr>
              <a:t>The Working group will help identify occupants and space needs.</a:t>
            </a:r>
          </a:p>
          <a:p>
            <a:pPr marL="752475" indent="-334963"/>
            <a:r>
              <a:rPr lang="en-US" sz="2200" dirty="0">
                <a:latin typeface="Arial" panose="020B0604020202020204" pitchFamily="34" charset="0"/>
                <a:cs typeface="Arial" panose="020B0604020202020204" pitchFamily="34" charset="0"/>
              </a:rPr>
              <a:t>Develop a mission statement that defines the purpose of this Center.</a:t>
            </a:r>
          </a:p>
          <a:p>
            <a:pPr marL="417512" indent="0">
              <a:buNone/>
            </a:pPr>
            <a:endParaRPr lang="en-US" sz="1500" dirty="0">
              <a:latin typeface="Arial" panose="020B0604020202020204" pitchFamily="34" charset="0"/>
              <a:cs typeface="Arial" panose="020B0604020202020204" pitchFamily="34" charset="0"/>
            </a:endParaRPr>
          </a:p>
          <a:p>
            <a:pPr marL="347663" indent="-347663">
              <a:buNone/>
            </a:pPr>
            <a:r>
              <a:rPr lang="en-US" b="1" dirty="0">
                <a:solidFill>
                  <a:srgbClr val="D90A1C"/>
                </a:solidFill>
                <a:latin typeface="Arial" panose="020B0604020202020204" pitchFamily="34" charset="0"/>
                <a:cs typeface="Arial" panose="020B0604020202020204" pitchFamily="34" charset="0"/>
              </a:rPr>
              <a:t>Timeline:</a:t>
            </a:r>
          </a:p>
          <a:p>
            <a:pPr marL="347663" indent="-347663">
              <a:buNone/>
            </a:pPr>
            <a:endParaRPr lang="en-US" sz="1100" b="1" dirty="0">
              <a:solidFill>
                <a:srgbClr val="D90A1C"/>
              </a:solidFill>
              <a:latin typeface="Arial" panose="020B0604020202020204" pitchFamily="34" charset="0"/>
              <a:cs typeface="Arial" panose="020B0604020202020204" pitchFamily="34" charset="0"/>
            </a:endParaRPr>
          </a:p>
          <a:p>
            <a:pPr marL="744538" indent="-476250">
              <a:buFont typeface="Arial" panose="020B0604020202020204" pitchFamily="34" charset="0"/>
              <a:buChar char="•"/>
            </a:pPr>
            <a:r>
              <a:rPr lang="en-US" sz="2200" b="1" dirty="0">
                <a:latin typeface="Arial" panose="020B0604020202020204" pitchFamily="34" charset="0"/>
                <a:cs typeface="Arial" panose="020B0604020202020204" pitchFamily="34" charset="0"/>
              </a:rPr>
              <a:t>Issue</a:t>
            </a:r>
            <a:r>
              <a:rPr lang="en-US" sz="2200" dirty="0">
                <a:latin typeface="Arial" panose="020B0604020202020204" pitchFamily="34" charset="0"/>
                <a:cs typeface="Arial" panose="020B0604020202020204" pitchFamily="34" charset="0"/>
              </a:rPr>
              <a:t> RFP to hire an Architect.</a:t>
            </a:r>
          </a:p>
          <a:p>
            <a:pPr marL="744538" indent="-476250">
              <a:buFont typeface="Arial" panose="020B0604020202020204" pitchFamily="34" charset="0"/>
              <a:buChar char="•"/>
            </a:pPr>
            <a:r>
              <a:rPr lang="en-US" sz="2200" dirty="0">
                <a:latin typeface="Arial" panose="020B0604020202020204" pitchFamily="34" charset="0"/>
                <a:cs typeface="Arial" panose="020B0604020202020204" pitchFamily="34" charset="0"/>
              </a:rPr>
              <a:t>Architect will work with WOU on a design. (8 Months)</a:t>
            </a:r>
          </a:p>
          <a:p>
            <a:pPr marL="744538" indent="-476250">
              <a:buFont typeface="Arial" panose="020B0604020202020204" pitchFamily="34" charset="0"/>
              <a:buChar char="•"/>
            </a:pPr>
            <a:r>
              <a:rPr lang="en-US" sz="2200" dirty="0">
                <a:latin typeface="Arial" panose="020B0604020202020204" pitchFamily="34" charset="0"/>
                <a:cs typeface="Arial" panose="020B0604020202020204" pitchFamily="34" charset="0"/>
              </a:rPr>
              <a:t>Issue RFP for Contractors and begin the build process. (12-14 Months)</a:t>
            </a:r>
          </a:p>
          <a:p>
            <a:pPr marL="744538" indent="-476250">
              <a:buFont typeface="Arial" panose="020B0604020202020204" pitchFamily="34" charset="0"/>
              <a:buChar char="•"/>
            </a:pPr>
            <a:r>
              <a:rPr lang="en-US" sz="2200" dirty="0">
                <a:latin typeface="Arial" panose="020B0604020202020204" pitchFamily="34" charset="0"/>
                <a:cs typeface="Arial" panose="020B0604020202020204" pitchFamily="34" charset="0"/>
              </a:rPr>
              <a:t>Open facility – Fall 2023</a:t>
            </a:r>
          </a:p>
          <a:p>
            <a:pPr marL="347663" indent="-347663">
              <a:buNone/>
            </a:pPr>
            <a:endParaRPr lang="en-US" sz="1600" b="1" dirty="0">
              <a:solidFill>
                <a:srgbClr val="D90A1C"/>
              </a:solidFill>
              <a:latin typeface="Arial" panose="020B0604020202020204" pitchFamily="34" charset="0"/>
              <a:cs typeface="Arial" panose="020B0604020202020204" pitchFamily="34" charset="0"/>
            </a:endParaRPr>
          </a:p>
          <a:p>
            <a:pPr marL="0" indent="0">
              <a:buNone/>
            </a:pPr>
            <a:endParaRPr lang="en-US" sz="1400" dirty="0">
              <a:latin typeface="Arial"/>
              <a:cs typeface="Arial"/>
            </a:endParaRPr>
          </a:p>
          <a:p>
            <a:pPr marL="0" indent="0">
              <a:buNone/>
            </a:pPr>
            <a:endParaRPr lang="en-US" sz="2400" dirty="0">
              <a:latin typeface="Arial"/>
              <a:cs typeface="Arial"/>
            </a:endParaRPr>
          </a:p>
        </p:txBody>
      </p:sp>
      <p:sp>
        <p:nvSpPr>
          <p:cNvPr id="2" name="Slide Number Placeholder 1">
            <a:extLst>
              <a:ext uri="{FF2B5EF4-FFF2-40B4-BE49-F238E27FC236}">
                <a16:creationId xmlns:a16="http://schemas.microsoft.com/office/drawing/2014/main" id="{D105012A-6360-4E8F-BFB3-52FEE3D8E9F8}"/>
              </a:ext>
            </a:extLst>
          </p:cNvPr>
          <p:cNvSpPr>
            <a:spLocks noGrp="1"/>
          </p:cNvSpPr>
          <p:nvPr>
            <p:ph type="sldNum" sz="quarter" idx="12"/>
          </p:nvPr>
        </p:nvSpPr>
        <p:spPr/>
        <p:txBody>
          <a:bodyPr/>
          <a:lstStyle/>
          <a:p>
            <a:fld id="{50F6439D-14A5-4C9E-944F-3F9A75059980}" type="slidenum">
              <a:rPr lang="en-US" smtClean="0"/>
              <a:t>33</a:t>
            </a:fld>
            <a:endParaRPr lang="en-US"/>
          </a:p>
        </p:txBody>
      </p:sp>
    </p:spTree>
    <p:extLst>
      <p:ext uri="{BB962C8B-B14F-4D97-AF65-F5344CB8AC3E}">
        <p14:creationId xmlns:p14="http://schemas.microsoft.com/office/powerpoint/2010/main" val="362844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A306B5A5-CB18-4894-91AA-F297C6E62B2B}"/>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A4121C1A-6469-4B38-8B8A-E523A8D003DB}"/>
              </a:ext>
            </a:extLst>
          </p:cNvPr>
          <p:cNvSpPr>
            <a:spLocks noGrp="1"/>
          </p:cNvSpPr>
          <p:nvPr>
            <p:ph type="ctrTitle"/>
          </p:nvPr>
        </p:nvSpPr>
        <p:spPr>
          <a:xfrm>
            <a:off x="1321777" y="2134210"/>
            <a:ext cx="9144000" cy="1006475"/>
          </a:xfrm>
        </p:spPr>
        <p:txBody>
          <a:bodyPr/>
          <a:lstStyle/>
          <a:p>
            <a:r>
              <a:rPr lang="en-US" b="1" dirty="0">
                <a:latin typeface="+mn-lt"/>
              </a:rPr>
              <a:t>Questions and Comments?</a:t>
            </a:r>
          </a:p>
        </p:txBody>
      </p:sp>
      <p:sp>
        <p:nvSpPr>
          <p:cNvPr id="3" name="Subtitle 2">
            <a:extLst>
              <a:ext uri="{FF2B5EF4-FFF2-40B4-BE49-F238E27FC236}">
                <a16:creationId xmlns:a16="http://schemas.microsoft.com/office/drawing/2014/main" id="{950E155E-C0E5-47F1-9905-4F3263A478E6}"/>
              </a:ext>
            </a:extLst>
          </p:cNvPr>
          <p:cNvSpPr>
            <a:spLocks noGrp="1"/>
          </p:cNvSpPr>
          <p:nvPr>
            <p:ph type="subTitle" idx="1"/>
          </p:nvPr>
        </p:nvSpPr>
        <p:spPr>
          <a:xfrm>
            <a:off x="1427288" y="3232758"/>
            <a:ext cx="9144000" cy="1655762"/>
          </a:xfrm>
        </p:spPr>
        <p:txBody>
          <a:bodyPr>
            <a:normAutofit/>
          </a:bodyPr>
          <a:lstStyle/>
          <a:p>
            <a:r>
              <a:rPr lang="en-US" sz="2800" b="1" dirty="0"/>
              <a:t>Western Oregon University</a:t>
            </a:r>
          </a:p>
          <a:p>
            <a:r>
              <a:rPr lang="en-US" sz="2800" b="1" dirty="0"/>
              <a:t>Many challenges, yet even more opportunities…</a:t>
            </a:r>
          </a:p>
        </p:txBody>
      </p:sp>
      <p:sp>
        <p:nvSpPr>
          <p:cNvPr id="4" name="Slide Number Placeholder 3">
            <a:extLst>
              <a:ext uri="{FF2B5EF4-FFF2-40B4-BE49-F238E27FC236}">
                <a16:creationId xmlns:a16="http://schemas.microsoft.com/office/drawing/2014/main" id="{916B4400-A97D-41D0-9B71-50C5FDD6D57B}"/>
              </a:ext>
            </a:extLst>
          </p:cNvPr>
          <p:cNvSpPr>
            <a:spLocks noGrp="1"/>
          </p:cNvSpPr>
          <p:nvPr>
            <p:ph type="sldNum" sz="quarter" idx="12"/>
          </p:nvPr>
        </p:nvSpPr>
        <p:spPr/>
        <p:txBody>
          <a:bodyPr/>
          <a:lstStyle/>
          <a:p>
            <a:fld id="{50F6439D-14A5-4C9E-944F-3F9A75059980}" type="slidenum">
              <a:rPr lang="en-US" smtClean="0"/>
              <a:t>34</a:t>
            </a:fld>
            <a:endParaRPr lang="en-US"/>
          </a:p>
        </p:txBody>
      </p:sp>
    </p:spTree>
    <p:extLst>
      <p:ext uri="{BB962C8B-B14F-4D97-AF65-F5344CB8AC3E}">
        <p14:creationId xmlns:p14="http://schemas.microsoft.com/office/powerpoint/2010/main" val="105595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FC39C098-B4A9-487D-A9DC-6EECF2B06D79}"/>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D06B828E-C1FC-4FE8-B669-CB42885BF0B3}"/>
              </a:ext>
            </a:extLst>
          </p:cNvPr>
          <p:cNvSpPr>
            <a:spLocks noGrp="1"/>
          </p:cNvSpPr>
          <p:nvPr>
            <p:ph type="title"/>
          </p:nvPr>
        </p:nvSpPr>
        <p:spPr>
          <a:xfrm>
            <a:off x="600811" y="672852"/>
            <a:ext cx="10515600" cy="1325563"/>
          </a:xfrm>
        </p:spPr>
        <p:txBody>
          <a:bodyPr/>
          <a:lstStyle/>
          <a:p>
            <a:r>
              <a:rPr lang="en-US" b="1" dirty="0">
                <a:latin typeface="+mn-lt"/>
              </a:rPr>
              <a:t>My Goals for 2021-22</a:t>
            </a:r>
          </a:p>
        </p:txBody>
      </p:sp>
      <p:sp>
        <p:nvSpPr>
          <p:cNvPr id="3" name="Content Placeholder 2">
            <a:extLst>
              <a:ext uri="{FF2B5EF4-FFF2-40B4-BE49-F238E27FC236}">
                <a16:creationId xmlns:a16="http://schemas.microsoft.com/office/drawing/2014/main" id="{8F1BABFF-7732-40B9-AF24-9E94B03E315D}"/>
              </a:ext>
            </a:extLst>
          </p:cNvPr>
          <p:cNvSpPr>
            <a:spLocks noGrp="1"/>
          </p:cNvSpPr>
          <p:nvPr>
            <p:ph idx="1"/>
          </p:nvPr>
        </p:nvSpPr>
        <p:spPr>
          <a:xfrm>
            <a:off x="337039" y="1825625"/>
            <a:ext cx="10515600" cy="4351338"/>
          </a:xfrm>
        </p:spPr>
        <p:txBody>
          <a:bodyPr>
            <a:normAutofit/>
          </a:bodyPr>
          <a:lstStyle/>
          <a:p>
            <a:r>
              <a:rPr lang="en-US" sz="2200" dirty="0"/>
              <a:t>Enrollment and Student Success</a:t>
            </a:r>
          </a:p>
          <a:p>
            <a:pPr lvl="1"/>
            <a:r>
              <a:rPr lang="en-US" sz="1800" dirty="0"/>
              <a:t>This is the only way to significantly grow revenues</a:t>
            </a:r>
          </a:p>
          <a:p>
            <a:pPr lvl="1"/>
            <a:r>
              <a:rPr lang="en-US" sz="1800" dirty="0"/>
              <a:t>State funding primarily allocated based on enrollment and graduation</a:t>
            </a:r>
          </a:p>
          <a:p>
            <a:pPr lvl="1"/>
            <a:r>
              <a:rPr lang="en-US" sz="1800" dirty="0"/>
              <a:t>We must reverse the eleven-year enrollment decline</a:t>
            </a:r>
          </a:p>
          <a:p>
            <a:r>
              <a:rPr lang="en-US" sz="2200" dirty="0"/>
              <a:t>Diversity, Equity and Inclusion</a:t>
            </a:r>
          </a:p>
          <a:p>
            <a:pPr lvl="1"/>
            <a:r>
              <a:rPr lang="en-US" sz="1800" dirty="0"/>
              <a:t>Our employees should mirror our students</a:t>
            </a:r>
          </a:p>
          <a:p>
            <a:pPr lvl="1"/>
            <a:r>
              <a:rPr lang="en-US" sz="1800" dirty="0"/>
              <a:t>We need more diversity in our senior and mid-level leadership</a:t>
            </a:r>
          </a:p>
          <a:p>
            <a:pPr lvl="1"/>
            <a:r>
              <a:rPr lang="en-US" sz="1800" dirty="0"/>
              <a:t>It is now time to push for HSI status</a:t>
            </a:r>
          </a:p>
          <a:p>
            <a:r>
              <a:rPr lang="en-US" sz="2200" dirty="0"/>
              <a:t>Restructuring and Cost Control</a:t>
            </a:r>
          </a:p>
          <a:p>
            <a:pPr lvl="1"/>
            <a:r>
              <a:rPr lang="en-US" sz="1800" dirty="0"/>
              <a:t>We must restructure for improved effectiveness</a:t>
            </a:r>
          </a:p>
          <a:p>
            <a:pPr lvl="1"/>
            <a:r>
              <a:rPr lang="en-US" sz="1800" dirty="0"/>
              <a:t>We must be as efficient as we possibly can</a:t>
            </a:r>
          </a:p>
        </p:txBody>
      </p:sp>
      <p:sp>
        <p:nvSpPr>
          <p:cNvPr id="4" name="Slide Number Placeholder 3">
            <a:extLst>
              <a:ext uri="{FF2B5EF4-FFF2-40B4-BE49-F238E27FC236}">
                <a16:creationId xmlns:a16="http://schemas.microsoft.com/office/drawing/2014/main" id="{EBCB0C77-C47B-40A7-9638-B7A993249DA4}"/>
              </a:ext>
            </a:extLst>
          </p:cNvPr>
          <p:cNvSpPr>
            <a:spLocks noGrp="1"/>
          </p:cNvSpPr>
          <p:nvPr>
            <p:ph type="sldNum" sz="quarter" idx="12"/>
          </p:nvPr>
        </p:nvSpPr>
        <p:spPr/>
        <p:txBody>
          <a:bodyPr/>
          <a:lstStyle/>
          <a:p>
            <a:fld id="{50F6439D-14A5-4C9E-944F-3F9A75059980}" type="slidenum">
              <a:rPr lang="en-US" smtClean="0"/>
              <a:t>4</a:t>
            </a:fld>
            <a:endParaRPr lang="en-US"/>
          </a:p>
        </p:txBody>
      </p:sp>
    </p:spTree>
    <p:extLst>
      <p:ext uri="{BB962C8B-B14F-4D97-AF65-F5344CB8AC3E}">
        <p14:creationId xmlns:p14="http://schemas.microsoft.com/office/powerpoint/2010/main" val="191883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FC39C098-B4A9-487D-A9DC-6EECF2B06D79}"/>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D06B828E-C1FC-4FE8-B669-CB42885BF0B3}"/>
              </a:ext>
            </a:extLst>
          </p:cNvPr>
          <p:cNvSpPr>
            <a:spLocks noGrp="1"/>
          </p:cNvSpPr>
          <p:nvPr>
            <p:ph type="title"/>
          </p:nvPr>
        </p:nvSpPr>
        <p:spPr>
          <a:xfrm>
            <a:off x="600811" y="672852"/>
            <a:ext cx="10515600" cy="1325563"/>
          </a:xfrm>
        </p:spPr>
        <p:txBody>
          <a:bodyPr/>
          <a:lstStyle/>
          <a:p>
            <a:r>
              <a:rPr lang="en-US" b="1" dirty="0">
                <a:latin typeface="+mn-lt"/>
              </a:rPr>
              <a:t>Portfolio Approach to Change</a:t>
            </a:r>
          </a:p>
        </p:txBody>
      </p:sp>
      <p:sp>
        <p:nvSpPr>
          <p:cNvPr id="3" name="Content Placeholder 2">
            <a:extLst>
              <a:ext uri="{FF2B5EF4-FFF2-40B4-BE49-F238E27FC236}">
                <a16:creationId xmlns:a16="http://schemas.microsoft.com/office/drawing/2014/main" id="{8F1BABFF-7732-40B9-AF24-9E94B03E315D}"/>
              </a:ext>
            </a:extLst>
          </p:cNvPr>
          <p:cNvSpPr>
            <a:spLocks noGrp="1"/>
          </p:cNvSpPr>
          <p:nvPr>
            <p:ph idx="1"/>
          </p:nvPr>
        </p:nvSpPr>
        <p:spPr>
          <a:xfrm>
            <a:off x="337039" y="1825625"/>
            <a:ext cx="10515600" cy="4351338"/>
          </a:xfrm>
        </p:spPr>
        <p:txBody>
          <a:bodyPr>
            <a:normAutofit/>
          </a:bodyPr>
          <a:lstStyle/>
          <a:p>
            <a:r>
              <a:rPr lang="en-US" sz="2600" b="1" dirty="0"/>
              <a:t>There is no one silver bullet solution, but it is mostly about            enrollment – recruitment, retention, persistence and graduation.</a:t>
            </a:r>
          </a:p>
          <a:p>
            <a:r>
              <a:rPr lang="en-US" sz="2600" b="1" dirty="0"/>
              <a:t>To get WOU back to growing enrollment and revenues will require multiple simultaneous efforts.</a:t>
            </a:r>
          </a:p>
          <a:p>
            <a:r>
              <a:rPr lang="en-US" sz="2600" b="1" dirty="0"/>
              <a:t>Portfolio approach to change</a:t>
            </a:r>
          </a:p>
          <a:p>
            <a:pPr lvl="1">
              <a:buFont typeface="Courier New" panose="02070309020205020404" pitchFamily="49" charset="0"/>
              <a:buChar char="o"/>
            </a:pPr>
            <a:r>
              <a:rPr lang="en-US" sz="2200" dirty="0"/>
              <a:t>Like managing a stock portfolio, need a diverse strategy with multiple initiatives;</a:t>
            </a:r>
          </a:p>
          <a:p>
            <a:pPr lvl="1">
              <a:buFont typeface="Courier New" panose="02070309020205020404" pitchFamily="49" charset="0"/>
              <a:buChar char="o"/>
            </a:pPr>
            <a:r>
              <a:rPr lang="en-US" sz="2200" dirty="0"/>
              <a:t>Some efforts will pay off big, whereas, other efforts may not;</a:t>
            </a:r>
          </a:p>
          <a:p>
            <a:pPr lvl="1">
              <a:buFont typeface="Courier New" panose="02070309020205020404" pitchFamily="49" charset="0"/>
              <a:buChar char="o"/>
            </a:pPr>
            <a:r>
              <a:rPr lang="en-US" sz="2200" dirty="0"/>
              <a:t>But, overall the institution will move forward as a result of multiple simultaneous efforts to grow enrollment through recruitment, improved retention and persistence, etc.</a:t>
            </a:r>
          </a:p>
        </p:txBody>
      </p:sp>
      <p:sp>
        <p:nvSpPr>
          <p:cNvPr id="4" name="Slide Number Placeholder 3">
            <a:extLst>
              <a:ext uri="{FF2B5EF4-FFF2-40B4-BE49-F238E27FC236}">
                <a16:creationId xmlns:a16="http://schemas.microsoft.com/office/drawing/2014/main" id="{EBCB0C77-C47B-40A7-9638-B7A993249DA4}"/>
              </a:ext>
            </a:extLst>
          </p:cNvPr>
          <p:cNvSpPr>
            <a:spLocks noGrp="1"/>
          </p:cNvSpPr>
          <p:nvPr>
            <p:ph type="sldNum" sz="quarter" idx="12"/>
          </p:nvPr>
        </p:nvSpPr>
        <p:spPr/>
        <p:txBody>
          <a:bodyPr/>
          <a:lstStyle/>
          <a:p>
            <a:fld id="{50F6439D-14A5-4C9E-944F-3F9A75059980}" type="slidenum">
              <a:rPr lang="en-US" smtClean="0"/>
              <a:t>5</a:t>
            </a:fld>
            <a:endParaRPr lang="en-US"/>
          </a:p>
        </p:txBody>
      </p:sp>
    </p:spTree>
    <p:extLst>
      <p:ext uri="{BB962C8B-B14F-4D97-AF65-F5344CB8AC3E}">
        <p14:creationId xmlns:p14="http://schemas.microsoft.com/office/powerpoint/2010/main" val="257876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6;p17">
            <a:extLst>
              <a:ext uri="{FF2B5EF4-FFF2-40B4-BE49-F238E27FC236}">
                <a16:creationId xmlns:a16="http://schemas.microsoft.com/office/drawing/2014/main" id="{8AF9FF9B-A3A9-48BF-B61E-0A40A5B7E770}"/>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20E6911A-3B8E-4152-8F86-EB6D9E1A8FF3}"/>
              </a:ext>
            </a:extLst>
          </p:cNvPr>
          <p:cNvSpPr>
            <a:spLocks noGrp="1"/>
          </p:cNvSpPr>
          <p:nvPr>
            <p:ph type="title"/>
          </p:nvPr>
        </p:nvSpPr>
        <p:spPr>
          <a:xfrm>
            <a:off x="433754" y="875073"/>
            <a:ext cx="10515600" cy="954704"/>
          </a:xfrm>
        </p:spPr>
        <p:txBody>
          <a:bodyPr/>
          <a:lstStyle/>
          <a:p>
            <a:r>
              <a:rPr lang="en-US" b="1" dirty="0">
                <a:latin typeface="+mn-lt"/>
              </a:rPr>
              <a:t>A Burning Platform</a:t>
            </a:r>
          </a:p>
        </p:txBody>
      </p:sp>
      <p:sp>
        <p:nvSpPr>
          <p:cNvPr id="3" name="Content Placeholder 2">
            <a:extLst>
              <a:ext uri="{FF2B5EF4-FFF2-40B4-BE49-F238E27FC236}">
                <a16:creationId xmlns:a16="http://schemas.microsoft.com/office/drawing/2014/main" id="{93CEF01B-9465-499F-B5EB-5612475027D8}"/>
              </a:ext>
            </a:extLst>
          </p:cNvPr>
          <p:cNvSpPr>
            <a:spLocks noGrp="1"/>
          </p:cNvSpPr>
          <p:nvPr>
            <p:ph idx="1"/>
          </p:nvPr>
        </p:nvSpPr>
        <p:spPr>
          <a:xfrm>
            <a:off x="310671" y="1746494"/>
            <a:ext cx="9993915" cy="4351338"/>
          </a:xfrm>
        </p:spPr>
        <p:txBody>
          <a:bodyPr>
            <a:normAutofit fontScale="92500" lnSpcReduction="10000"/>
          </a:bodyPr>
          <a:lstStyle/>
          <a:p>
            <a:r>
              <a:rPr lang="en-US" sz="2600" b="1" dirty="0"/>
              <a:t>A burning platform as a means to convince people they need to change</a:t>
            </a:r>
          </a:p>
          <a:p>
            <a:pPr lvl="1">
              <a:buFont typeface="Courier New" panose="02070309020205020404" pitchFamily="49" charset="0"/>
              <a:buChar char="o"/>
            </a:pPr>
            <a:r>
              <a:rPr lang="en-US" dirty="0"/>
              <a:t>WOU’s burning platform is enrollment and finances</a:t>
            </a:r>
          </a:p>
          <a:p>
            <a:r>
              <a:rPr lang="en-US" sz="2600" b="1" dirty="0"/>
              <a:t>One year contract - start fast to create a buzz – a clear signal that things will be different, that decisions will be made – this combined with treating everyone with respect – talking to and listening to them and addressing some of their grievances – tends to give people hope and optimism for a better future.</a:t>
            </a:r>
          </a:p>
          <a:p>
            <a:pPr lvl="1">
              <a:buFont typeface="Courier New" panose="02070309020205020404" pitchFamily="49" charset="0"/>
              <a:buChar char="o"/>
            </a:pPr>
            <a:r>
              <a:rPr lang="en-US" dirty="0"/>
              <a:t>We needed a change in the leadership and direction of the admissions office;</a:t>
            </a:r>
          </a:p>
          <a:p>
            <a:pPr lvl="1">
              <a:buFont typeface="Courier New" panose="02070309020205020404" pitchFamily="49" charset="0"/>
              <a:buChar char="o"/>
            </a:pPr>
            <a:r>
              <a:rPr lang="en-US" dirty="0"/>
              <a:t>We needed to add men’s soccer; </a:t>
            </a:r>
          </a:p>
          <a:p>
            <a:pPr lvl="1">
              <a:buFont typeface="Courier New" panose="02070309020205020404" pitchFamily="49" charset="0"/>
              <a:buChar char="o"/>
            </a:pPr>
            <a:r>
              <a:rPr lang="en-US" dirty="0"/>
              <a:t>We are investing in new faculty where the ROI is strong;</a:t>
            </a:r>
          </a:p>
          <a:p>
            <a:pPr lvl="1">
              <a:buFont typeface="Courier New" panose="02070309020205020404" pitchFamily="49" charset="0"/>
              <a:buChar char="o"/>
            </a:pPr>
            <a:r>
              <a:rPr lang="en-US" dirty="0"/>
              <a:t>Addressing issues that are viewed as unfair; and</a:t>
            </a:r>
          </a:p>
          <a:p>
            <a:pPr lvl="1">
              <a:buFont typeface="Courier New" panose="02070309020205020404" pitchFamily="49" charset="0"/>
              <a:buChar char="o"/>
            </a:pPr>
            <a:r>
              <a:rPr lang="en-US" dirty="0"/>
              <a:t>Thanking people for their sacrifices over the last 18 months, are examples.	</a:t>
            </a:r>
          </a:p>
          <a:p>
            <a:pPr marL="457200" lvl="1" indent="0">
              <a:buNone/>
            </a:pPr>
            <a:endParaRPr lang="en-US" dirty="0"/>
          </a:p>
        </p:txBody>
      </p:sp>
      <p:sp>
        <p:nvSpPr>
          <p:cNvPr id="4" name="Slide Number Placeholder 3">
            <a:extLst>
              <a:ext uri="{FF2B5EF4-FFF2-40B4-BE49-F238E27FC236}">
                <a16:creationId xmlns:a16="http://schemas.microsoft.com/office/drawing/2014/main" id="{70DB2391-49C8-429C-A482-97A9A3D942A6}"/>
              </a:ext>
            </a:extLst>
          </p:cNvPr>
          <p:cNvSpPr>
            <a:spLocks noGrp="1"/>
          </p:cNvSpPr>
          <p:nvPr>
            <p:ph type="sldNum" sz="quarter" idx="12"/>
          </p:nvPr>
        </p:nvSpPr>
        <p:spPr/>
        <p:txBody>
          <a:bodyPr/>
          <a:lstStyle/>
          <a:p>
            <a:fld id="{50F6439D-14A5-4C9E-944F-3F9A75059980}" type="slidenum">
              <a:rPr lang="en-US" smtClean="0"/>
              <a:t>6</a:t>
            </a:fld>
            <a:endParaRPr lang="en-US"/>
          </a:p>
        </p:txBody>
      </p:sp>
    </p:spTree>
    <p:extLst>
      <p:ext uri="{BB962C8B-B14F-4D97-AF65-F5344CB8AC3E}">
        <p14:creationId xmlns:p14="http://schemas.microsoft.com/office/powerpoint/2010/main" val="2103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15F30-892A-48AF-9C38-D0F1783840F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8B77380-AD67-42C5-9DF4-B179DF4AD3B0}"/>
              </a:ext>
            </a:extLst>
          </p:cNvPr>
          <p:cNvSpPr>
            <a:spLocks noGrp="1"/>
          </p:cNvSpPr>
          <p:nvPr>
            <p:ph type="title"/>
          </p:nvPr>
        </p:nvSpPr>
        <p:spPr>
          <a:xfrm>
            <a:off x="120162" y="611313"/>
            <a:ext cx="9850319" cy="1325563"/>
          </a:xfrm>
        </p:spPr>
        <p:txBody>
          <a:bodyPr>
            <a:normAutofit/>
          </a:bodyPr>
          <a:lstStyle/>
          <a:p>
            <a:r>
              <a:rPr lang="en-US" sz="3300" b="1" dirty="0">
                <a:latin typeface="+mn-lt"/>
              </a:rPr>
              <a:t>Rebuilding Morale &amp; Unifying the Campus Community</a:t>
            </a:r>
          </a:p>
        </p:txBody>
      </p:sp>
      <p:sp>
        <p:nvSpPr>
          <p:cNvPr id="3" name="Content Placeholder 2">
            <a:extLst>
              <a:ext uri="{FF2B5EF4-FFF2-40B4-BE49-F238E27FC236}">
                <a16:creationId xmlns:a16="http://schemas.microsoft.com/office/drawing/2014/main" id="{0A234DA9-1025-4E25-8015-FD4EAB48F26A}"/>
              </a:ext>
            </a:extLst>
          </p:cNvPr>
          <p:cNvSpPr>
            <a:spLocks noGrp="1"/>
          </p:cNvSpPr>
          <p:nvPr>
            <p:ph idx="1"/>
          </p:nvPr>
        </p:nvSpPr>
        <p:spPr>
          <a:xfrm>
            <a:off x="407374" y="1711318"/>
            <a:ext cx="11532579" cy="4351338"/>
          </a:xfrm>
        </p:spPr>
        <p:txBody>
          <a:bodyPr>
            <a:normAutofit/>
          </a:bodyPr>
          <a:lstStyle/>
          <a:p>
            <a:r>
              <a:rPr lang="en-US" sz="2500" b="1" dirty="0"/>
              <a:t>Talking and listening to people, and articulating what was heard</a:t>
            </a:r>
          </a:p>
          <a:p>
            <a:r>
              <a:rPr lang="en-US" sz="2500" b="1" dirty="0"/>
              <a:t>Sending periodic updates to the campus regarding key issues of concern or changes or decisions made</a:t>
            </a:r>
          </a:p>
          <a:p>
            <a:r>
              <a:rPr lang="en-US" sz="2500" b="1" dirty="0"/>
              <a:t>Taking action on issues of widespread concern:</a:t>
            </a:r>
          </a:p>
          <a:p>
            <a:pPr lvl="1">
              <a:buFont typeface="Courier New" panose="02070309020205020404" pitchFamily="49" charset="0"/>
              <a:buChar char="o"/>
            </a:pPr>
            <a:r>
              <a:rPr lang="en-US" sz="2200" dirty="0"/>
              <a:t>Leave policies for unclassified unrepresented employees</a:t>
            </a:r>
          </a:p>
          <a:p>
            <a:pPr lvl="1">
              <a:buFont typeface="Courier New" panose="02070309020205020404" pitchFamily="49" charset="0"/>
              <a:buChar char="o"/>
            </a:pPr>
            <a:r>
              <a:rPr lang="en-US" sz="2200" dirty="0"/>
              <a:t>Telecommuting policies for all employees</a:t>
            </a:r>
          </a:p>
          <a:p>
            <a:pPr lvl="1">
              <a:buFont typeface="Courier New" panose="02070309020205020404" pitchFamily="49" charset="0"/>
              <a:buChar char="o"/>
            </a:pPr>
            <a:r>
              <a:rPr lang="en-US" sz="2200" dirty="0"/>
              <a:t>Making and communicating decisions re. safety, mask requirements, etc.</a:t>
            </a:r>
          </a:p>
          <a:p>
            <a:pPr lvl="1">
              <a:buFont typeface="Courier New" panose="02070309020205020404" pitchFamily="49" charset="0"/>
              <a:buChar char="o"/>
            </a:pPr>
            <a:r>
              <a:rPr lang="en-US" sz="2200" dirty="0"/>
              <a:t>Expediting key contracts for tree trimming, etc.</a:t>
            </a:r>
          </a:p>
          <a:p>
            <a:r>
              <a:rPr lang="en-US" sz="2500" b="1" dirty="0"/>
              <a:t>Employee appreciation gatherings, etc.</a:t>
            </a:r>
          </a:p>
          <a:p>
            <a:r>
              <a:rPr lang="en-US" sz="2500" b="1" dirty="0"/>
              <a:t>Getting people back on campus to promote collegiality and re-energize the campus</a:t>
            </a:r>
          </a:p>
        </p:txBody>
      </p:sp>
      <p:sp>
        <p:nvSpPr>
          <p:cNvPr id="4" name="Slide Number Placeholder 3">
            <a:extLst>
              <a:ext uri="{FF2B5EF4-FFF2-40B4-BE49-F238E27FC236}">
                <a16:creationId xmlns:a16="http://schemas.microsoft.com/office/drawing/2014/main" id="{A1BE608A-7E06-48D5-BD6B-9568A94BCF45}"/>
              </a:ext>
            </a:extLst>
          </p:cNvPr>
          <p:cNvSpPr>
            <a:spLocks noGrp="1"/>
          </p:cNvSpPr>
          <p:nvPr>
            <p:ph type="sldNum" sz="quarter" idx="12"/>
          </p:nvPr>
        </p:nvSpPr>
        <p:spPr/>
        <p:txBody>
          <a:bodyPr/>
          <a:lstStyle/>
          <a:p>
            <a:fld id="{50F6439D-14A5-4C9E-944F-3F9A75059980}" type="slidenum">
              <a:rPr lang="en-US" smtClean="0"/>
              <a:t>7</a:t>
            </a:fld>
            <a:endParaRPr lang="en-US"/>
          </a:p>
        </p:txBody>
      </p:sp>
    </p:spTree>
    <p:extLst>
      <p:ext uri="{BB962C8B-B14F-4D97-AF65-F5344CB8AC3E}">
        <p14:creationId xmlns:p14="http://schemas.microsoft.com/office/powerpoint/2010/main" val="317377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749276-DDDA-4F89-ACE5-D09DC277DC75}"/>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7258428-AB2D-42F9-A2D1-A21CC6DFD7C6}"/>
              </a:ext>
            </a:extLst>
          </p:cNvPr>
          <p:cNvSpPr>
            <a:spLocks noGrp="1"/>
          </p:cNvSpPr>
          <p:nvPr>
            <p:ph type="title"/>
          </p:nvPr>
        </p:nvSpPr>
        <p:spPr>
          <a:xfrm>
            <a:off x="838200" y="778361"/>
            <a:ext cx="10515600" cy="988890"/>
          </a:xfrm>
        </p:spPr>
        <p:txBody>
          <a:bodyPr/>
          <a:lstStyle/>
          <a:p>
            <a:r>
              <a:rPr lang="en-US" b="1" dirty="0">
                <a:latin typeface="+mn-lt"/>
              </a:rPr>
              <a:t>Challenges Confronting WOU Today</a:t>
            </a:r>
          </a:p>
        </p:txBody>
      </p:sp>
      <p:sp>
        <p:nvSpPr>
          <p:cNvPr id="4" name="Slide Number Placeholder 3">
            <a:extLst>
              <a:ext uri="{FF2B5EF4-FFF2-40B4-BE49-F238E27FC236}">
                <a16:creationId xmlns:a16="http://schemas.microsoft.com/office/drawing/2014/main" id="{B619EA95-2329-45AA-A72B-0FD8934C59B3}"/>
              </a:ext>
            </a:extLst>
          </p:cNvPr>
          <p:cNvSpPr>
            <a:spLocks noGrp="1"/>
          </p:cNvSpPr>
          <p:nvPr>
            <p:ph type="sldNum" sz="quarter" idx="12"/>
          </p:nvPr>
        </p:nvSpPr>
        <p:spPr/>
        <p:txBody>
          <a:bodyPr/>
          <a:lstStyle/>
          <a:p>
            <a:fld id="{50F6439D-14A5-4C9E-944F-3F9A75059980}" type="slidenum">
              <a:rPr lang="en-US" smtClean="0"/>
              <a:t>8</a:t>
            </a:fld>
            <a:endParaRPr lang="en-US"/>
          </a:p>
        </p:txBody>
      </p:sp>
      <p:sp>
        <p:nvSpPr>
          <p:cNvPr id="10" name="Content Placeholder 2">
            <a:extLst>
              <a:ext uri="{FF2B5EF4-FFF2-40B4-BE49-F238E27FC236}">
                <a16:creationId xmlns:a16="http://schemas.microsoft.com/office/drawing/2014/main" id="{9EB050C9-3C3A-48A5-9F4F-DED5EB044464}"/>
              </a:ext>
            </a:extLst>
          </p:cNvPr>
          <p:cNvSpPr>
            <a:spLocks noGrp="1"/>
          </p:cNvSpPr>
          <p:nvPr>
            <p:ph idx="1"/>
          </p:nvPr>
        </p:nvSpPr>
        <p:spPr>
          <a:xfrm>
            <a:off x="213945" y="2150935"/>
            <a:ext cx="11541370" cy="4351338"/>
          </a:xfrm>
        </p:spPr>
        <p:txBody>
          <a:bodyPr>
            <a:noAutofit/>
          </a:bodyPr>
          <a:lstStyle/>
          <a:p>
            <a:pPr marL="342900" marR="0" lvl="0" indent="-342900">
              <a:lnSpc>
                <a:spcPct val="107000"/>
              </a:lnSpc>
              <a:spcBef>
                <a:spcPts val="0"/>
              </a:spcBef>
              <a:spcAft>
                <a:spcPts val="0"/>
              </a:spcAft>
              <a:buFont typeface="+mj-lt"/>
              <a:buAutoNum type="arabicPeriod"/>
            </a:pPr>
            <a:r>
              <a:rPr lang="en-US" sz="1700" b="1" dirty="0">
                <a:effectLst/>
                <a:latin typeface="Calibri" panose="020F0502020204030204" pitchFamily="34" charset="0"/>
                <a:ea typeface="Calibri" panose="020F0502020204030204" pitchFamily="34" charset="0"/>
                <a:cs typeface="Times New Roman" panose="02020603050405020304" pitchFamily="18" charset="0"/>
              </a:rPr>
              <a:t>Enrollment and finances – 10 year steady, if not, accelerating decline in enrollment.  Federal funding has mitigated the impact on finances somewhat, but this one-time funding will need to be replaced with recurring revenues.</a:t>
            </a:r>
            <a:r>
              <a:rPr lang="en-US" sz="1700" b="1" dirty="0">
                <a:latin typeface="Calibri" panose="020F0502020204030204" pitchFamily="34" charset="0"/>
                <a:ea typeface="Calibri" panose="020F0502020204030204" pitchFamily="34" charset="0"/>
                <a:cs typeface="Times New Roman" panose="02020603050405020304" pitchFamily="18" charset="0"/>
              </a:rPr>
              <a:t> Competition for students from other nearby universities/colleges – OSU, PSU, George Fox, etc.  CC’s now have authority to offer applied baccalaureates. </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Compensation challenges - </a:t>
            </a:r>
            <a:r>
              <a:rPr lang="en-US" sz="1700" b="1" dirty="0">
                <a:latin typeface="Calibri" panose="020F0502020204030204" pitchFamily="34" charset="0"/>
                <a:ea typeface="Calibri" panose="020F0502020204030204" pitchFamily="34" charset="0"/>
                <a:cs typeface="Times New Roman" panose="02020603050405020304" pitchFamily="18" charset="0"/>
              </a:rPr>
              <a:t>ri</a:t>
            </a:r>
            <a:r>
              <a:rPr lang="en-US" sz="1700" b="1" dirty="0">
                <a:effectLst/>
                <a:latin typeface="Calibri" panose="020F0502020204030204" pitchFamily="34" charset="0"/>
                <a:ea typeface="Calibri" panose="020F0502020204030204" pitchFamily="34" charset="0"/>
                <a:cs typeface="Times New Roman" panose="02020603050405020304" pitchFamily="18" charset="0"/>
              </a:rPr>
              <a:t>gid compensation model for faculty – little disciplinary distinction.  Hard to recruit and retain faculty in certain disciplines. </a:t>
            </a:r>
            <a:r>
              <a:rPr lang="en-US" sz="1700" b="1" dirty="0">
                <a:latin typeface="Calibri" panose="020F0502020204030204" pitchFamily="34" charset="0"/>
                <a:ea typeface="Calibri" panose="020F0502020204030204" pitchFamily="34" charset="0"/>
                <a:cs typeface="Times New Roman" panose="02020603050405020304" pitchFamily="18" charset="0"/>
              </a:rPr>
              <a:t>L</a:t>
            </a:r>
            <a:r>
              <a:rPr lang="en-US" sz="1700" b="1" dirty="0">
                <a:effectLst/>
                <a:latin typeface="Calibri" panose="020F0502020204030204" pitchFamily="34" charset="0"/>
                <a:ea typeface="Calibri" panose="020F0502020204030204" pitchFamily="34" charset="0"/>
                <a:cs typeface="Times New Roman" panose="02020603050405020304" pitchFamily="18" charset="0"/>
              </a:rPr>
              <a:t>ocal community colleges pay better than WOU for key staff positions.</a:t>
            </a:r>
          </a:p>
          <a:p>
            <a:pPr marL="342900" marR="0" lvl="0" indent="-342900">
              <a:lnSpc>
                <a:spcPct val="107000"/>
              </a:lnSpc>
              <a:spcBef>
                <a:spcPts val="0"/>
              </a:spcBef>
              <a:spcAft>
                <a:spcPts val="0"/>
              </a:spcAft>
              <a:buFont typeface="+mj-lt"/>
              <a:buAutoNum type="arabicPeriod"/>
            </a:pPr>
            <a:r>
              <a:rPr lang="en-US" sz="1700" b="1" dirty="0">
                <a:effectLst/>
                <a:latin typeface="Calibri" panose="020F0502020204030204" pitchFamily="34" charset="0"/>
                <a:ea typeface="Calibri" panose="020F0502020204030204" pitchFamily="34" charset="0"/>
                <a:cs typeface="Times New Roman" panose="02020603050405020304" pitchFamily="18" charset="0"/>
              </a:rPr>
              <a:t>Curriculum challenges  - Academic programs that better match the interests of current and future students. </a:t>
            </a:r>
            <a:r>
              <a:rPr lang="en-US" sz="1700" b="1" dirty="0">
                <a:latin typeface="Calibri" panose="020F0502020204030204" pitchFamily="34" charset="0"/>
                <a:ea typeface="Calibri" panose="020F0502020204030204" pitchFamily="34" charset="0"/>
                <a:cs typeface="Times New Roman" panose="02020603050405020304" pitchFamily="18" charset="0"/>
              </a:rPr>
              <a:t>L</a:t>
            </a:r>
            <a:r>
              <a:rPr lang="en-US" sz="1700" b="1" dirty="0">
                <a:effectLst/>
                <a:latin typeface="Calibri" panose="020F0502020204030204" pitchFamily="34" charset="0"/>
                <a:ea typeface="Calibri" panose="020F0502020204030204" pitchFamily="34" charset="0"/>
                <a:cs typeface="Times New Roman" panose="02020603050405020304" pitchFamily="18" charset="0"/>
              </a:rPr>
              <a:t>ack of professional programs generally</a:t>
            </a:r>
            <a:r>
              <a:rPr lang="en-US" sz="1700" b="1" dirty="0">
                <a:latin typeface="Calibri" panose="020F0502020204030204" pitchFamily="34" charset="0"/>
                <a:ea typeface="Calibri" panose="020F0502020204030204" pitchFamily="34" charset="0"/>
                <a:cs typeface="Times New Roman" panose="02020603050405020304" pitchFamily="18" charset="0"/>
              </a:rPr>
              <a:t>, as tuition has increased more and more students want a better paying job after attaining a degree.</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700" b="1" dirty="0">
                <a:effectLst/>
                <a:latin typeface="Calibri" panose="020F0502020204030204" pitchFamily="34" charset="0"/>
                <a:ea typeface="Calibri" panose="020F0502020204030204" pitchFamily="34" charset="0"/>
                <a:cs typeface="Times New Roman" panose="02020603050405020304" pitchFamily="18" charset="0"/>
              </a:rPr>
              <a:t>Aging campus with growing deferred maintenance; obsolete buildings (Old Ed, APSC, New PE, etc.)  Facilities that, due to age are no longer aligned with student learning expectations, including spaces to support group projects, technology hubs and social spaces.</a:t>
            </a:r>
          </a:p>
          <a:p>
            <a:pPr marL="342900" marR="0" lvl="0" indent="-342900">
              <a:lnSpc>
                <a:spcPct val="107000"/>
              </a:lnSpc>
              <a:spcBef>
                <a:spcPts val="0"/>
              </a:spcBef>
              <a:spcAft>
                <a:spcPts val="0"/>
              </a:spcAft>
              <a:buFont typeface="+mj-lt"/>
              <a:buAutoNum type="arabicPeriod"/>
            </a:pPr>
            <a:r>
              <a:rPr lang="en-US" sz="1700" b="1" dirty="0">
                <a:effectLst/>
                <a:latin typeface="Calibri" panose="020F0502020204030204" pitchFamily="34" charset="0"/>
                <a:ea typeface="Calibri" panose="020F0502020204030204" pitchFamily="34" charset="0"/>
                <a:cs typeface="Times New Roman" panose="02020603050405020304" pitchFamily="18" charset="0"/>
              </a:rPr>
              <a:t>Limited staffing due to cuts with critical shortages in facilities, university computing support, human resources, etc.</a:t>
            </a:r>
          </a:p>
        </p:txBody>
      </p:sp>
    </p:spTree>
    <p:extLst>
      <p:ext uri="{BB962C8B-B14F-4D97-AF65-F5344CB8AC3E}">
        <p14:creationId xmlns:p14="http://schemas.microsoft.com/office/powerpoint/2010/main" val="425960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1C863-0D0C-4944-A60A-AC37F708048D}"/>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5B0CA9D-52BB-473B-9F3B-C517FCB1D3B3}"/>
              </a:ext>
            </a:extLst>
          </p:cNvPr>
          <p:cNvSpPr>
            <a:spLocks noGrp="1"/>
          </p:cNvSpPr>
          <p:nvPr>
            <p:ph type="title"/>
          </p:nvPr>
        </p:nvSpPr>
        <p:spPr>
          <a:xfrm>
            <a:off x="644770" y="901446"/>
            <a:ext cx="10515600" cy="909760"/>
          </a:xfrm>
        </p:spPr>
        <p:txBody>
          <a:bodyPr/>
          <a:lstStyle/>
          <a:p>
            <a:r>
              <a:rPr lang="en-US" b="1" dirty="0">
                <a:latin typeface="+mn-lt"/>
              </a:rPr>
              <a:t>Challenges Today (cont.)</a:t>
            </a:r>
          </a:p>
        </p:txBody>
      </p:sp>
      <p:sp>
        <p:nvSpPr>
          <p:cNvPr id="3" name="Content Placeholder 2">
            <a:extLst>
              <a:ext uri="{FF2B5EF4-FFF2-40B4-BE49-F238E27FC236}">
                <a16:creationId xmlns:a16="http://schemas.microsoft.com/office/drawing/2014/main" id="{509295A7-95A5-4905-A436-67CFEB409208}"/>
              </a:ext>
            </a:extLst>
          </p:cNvPr>
          <p:cNvSpPr>
            <a:spLocks noGrp="1"/>
          </p:cNvSpPr>
          <p:nvPr>
            <p:ph idx="1"/>
          </p:nvPr>
        </p:nvSpPr>
        <p:spPr>
          <a:xfrm>
            <a:off x="249115" y="1852000"/>
            <a:ext cx="10820400" cy="3194795"/>
          </a:xfrm>
        </p:spPr>
        <p:txBody>
          <a:bodyPr>
            <a:normAutofit/>
          </a:bodyPr>
          <a:lstStyle/>
          <a:p>
            <a:pPr marL="457200" indent="-457200">
              <a:lnSpc>
                <a:spcPct val="107000"/>
              </a:lnSpc>
              <a:spcBef>
                <a:spcPts val="0"/>
              </a:spcBef>
              <a:buAutoNum type="arabicPeriod" startAt="6"/>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First-generation and transfer students need added support, financial and academic.</a:t>
            </a:r>
          </a:p>
          <a:p>
            <a:pPr marL="457200" indent="-457200">
              <a:lnSpc>
                <a:spcPct val="107000"/>
              </a:lnSpc>
              <a:spcBef>
                <a:spcPts val="0"/>
              </a:spcBef>
              <a:buAutoNum type="arabicPeriod" startAt="6"/>
            </a:pPr>
            <a:r>
              <a:rPr lang="en-US" sz="1800" b="1" dirty="0">
                <a:latin typeface="Calibri" panose="020F0502020204030204" pitchFamily="34" charset="0"/>
                <a:ea typeface="Calibri" panose="020F0502020204030204" pitchFamily="34" charset="0"/>
                <a:cs typeface="Times New Roman" panose="02020603050405020304" pitchFamily="18" charset="0"/>
              </a:rPr>
              <a:t>Perceived 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ack of decisiveness/risk aversion.  This has created concerns from the campus community.</a:t>
            </a:r>
          </a:p>
          <a:p>
            <a:pPr marL="457200" indent="-457200">
              <a:lnSpc>
                <a:spcPct val="107000"/>
              </a:lnSpc>
              <a:spcBef>
                <a:spcPts val="0"/>
              </a:spcBef>
              <a:buAutoNum type="arabicPeriod" startAt="6"/>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Lack of accountability – low performance evaluation rates, some employees who have worked at WOU for many years have never been evaluated. </a:t>
            </a:r>
          </a:p>
          <a:p>
            <a:pPr marL="457200" indent="-457200">
              <a:lnSpc>
                <a:spcPct val="107000"/>
              </a:lnSpc>
              <a:spcBef>
                <a:spcPts val="0"/>
              </a:spcBef>
              <a:buAutoNum type="arabicPeriod" startAt="6"/>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Low retention/graduation rates, although improved recently, put immense pressure on annual recruitment process</a:t>
            </a:r>
          </a:p>
          <a:p>
            <a:pPr marL="457200" indent="-457200">
              <a:lnSpc>
                <a:spcPct val="107000"/>
              </a:lnSpc>
              <a:spcBef>
                <a:spcPts val="0"/>
              </a:spcBef>
              <a:buAutoNum type="arabicPeriod" startAt="6"/>
            </a:pPr>
            <a:r>
              <a:rPr lang="en-US" sz="1800" b="1" dirty="0">
                <a:latin typeface="Calibri" panose="020F0502020204030204" pitchFamily="34" charset="0"/>
                <a:ea typeface="Calibri" panose="020F0502020204030204" pitchFamily="34" charset="0"/>
                <a:cs typeface="Times New Roman" panose="02020603050405020304" pitchFamily="18" charset="0"/>
              </a:rPr>
              <a:t>Arbitrations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grievance issues.  Morale challenges.  Program reduction and layoffs have taken a toll.</a:t>
            </a:r>
          </a:p>
          <a:p>
            <a:pPr marL="457200" indent="-457200">
              <a:lnSpc>
                <a:spcPct val="107000"/>
              </a:lnSpc>
              <a:spcBef>
                <a:spcPts val="0"/>
              </a:spcBef>
              <a:buAutoNum type="arabicPeriod" startAt="6"/>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No true legislative champions for higher education in Oregon.</a:t>
            </a:r>
          </a:p>
          <a:p>
            <a:pPr marL="457200" indent="-457200">
              <a:lnSpc>
                <a:spcPct val="107000"/>
              </a:lnSpc>
              <a:spcBef>
                <a:spcPts val="0"/>
              </a:spcBef>
              <a:buAutoNum type="arabicPeriod" startAt="6"/>
            </a:pPr>
            <a:r>
              <a:rPr lang="en-US" sz="1800" b="1" dirty="0">
                <a:latin typeface="Calibri" panose="020F0502020204030204" pitchFamily="34" charset="0"/>
                <a:ea typeface="Calibri" panose="020F0502020204030204" pitchFamily="34" charset="0"/>
                <a:cs typeface="Times New Roman" panose="02020603050405020304" pitchFamily="18" charset="0"/>
              </a:rPr>
              <a:t>Employee diversity does not match student diversity.  Lack of diversity in administration, especially at mid- and upper-levels, as well as in the faculty and staff.</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9A7AA0-C22F-4A6E-BA26-74F2BC8DB710}"/>
              </a:ext>
            </a:extLst>
          </p:cNvPr>
          <p:cNvSpPr>
            <a:spLocks noGrp="1"/>
          </p:cNvSpPr>
          <p:nvPr>
            <p:ph type="sldNum" sz="quarter" idx="12"/>
          </p:nvPr>
        </p:nvSpPr>
        <p:spPr/>
        <p:txBody>
          <a:bodyPr/>
          <a:lstStyle/>
          <a:p>
            <a:fld id="{50F6439D-14A5-4C9E-944F-3F9A75059980}" type="slidenum">
              <a:rPr lang="en-US" smtClean="0"/>
              <a:t>9</a:t>
            </a:fld>
            <a:endParaRPr lang="en-US"/>
          </a:p>
        </p:txBody>
      </p:sp>
    </p:spTree>
    <p:extLst>
      <p:ext uri="{BB962C8B-B14F-4D97-AF65-F5344CB8AC3E}">
        <p14:creationId xmlns:p14="http://schemas.microsoft.com/office/powerpoint/2010/main" val="444164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31066</TotalTime>
  <Words>4058</Words>
  <Application>Microsoft Macintosh PowerPoint</Application>
  <PresentationFormat>Widescreen</PresentationFormat>
  <Paragraphs>363</Paragraphs>
  <Slides>34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Courier New</vt:lpstr>
      <vt:lpstr>Minion Pro</vt:lpstr>
      <vt:lpstr>Palatino Linotype</vt:lpstr>
      <vt:lpstr>Symbol</vt:lpstr>
      <vt:lpstr>Office Theme</vt:lpstr>
      <vt:lpstr>1_Office Theme</vt:lpstr>
      <vt:lpstr>Western Oregon University</vt:lpstr>
      <vt:lpstr>PowerPoint Presentation</vt:lpstr>
      <vt:lpstr>PowerPoint Presentation</vt:lpstr>
      <vt:lpstr>My Goals for 2021-22</vt:lpstr>
      <vt:lpstr>Portfolio Approach to Change</vt:lpstr>
      <vt:lpstr>A Burning Platform</vt:lpstr>
      <vt:lpstr>Rebuilding Morale &amp; Unifying the Campus Community</vt:lpstr>
      <vt:lpstr>Challenges Confronting WOU Today</vt:lpstr>
      <vt:lpstr>Challenges Today (cont.)</vt:lpstr>
      <vt:lpstr>Opportunities for WOU Today</vt:lpstr>
      <vt:lpstr>Opportunities Today (cont.)</vt:lpstr>
      <vt:lpstr>Opportunities Today (cont.)</vt:lpstr>
      <vt:lpstr>Enrollment - Recruitment</vt:lpstr>
      <vt:lpstr>Enrollment - Recruitment</vt:lpstr>
      <vt:lpstr>Enrollment - Recruitment</vt:lpstr>
      <vt:lpstr>Improved Marketing for Enrollment</vt:lpstr>
      <vt:lpstr>Strategic Use of Financial Aid to Recruit and Retain Students </vt:lpstr>
      <vt:lpstr>Retention, Persistence &amp; Graduation  3-year Averages</vt:lpstr>
      <vt:lpstr>Enrollment Goals and Incentives</vt:lpstr>
      <vt:lpstr>Enrollment – WOU:Salem</vt:lpstr>
      <vt:lpstr>Enrollment – New Programs to attract students</vt:lpstr>
      <vt:lpstr>Investment in New Faculty to Grow Enrollment</vt:lpstr>
      <vt:lpstr>Enrollment - Men’s Soccer</vt:lpstr>
      <vt:lpstr>Enrollment: Community College Partnerships      and Graduate Program Growth</vt:lpstr>
      <vt:lpstr>Enrollment Goals for 2022-23</vt:lpstr>
      <vt:lpstr>Sponsored Project Growth</vt:lpstr>
      <vt:lpstr>DEI Initiatives</vt:lpstr>
      <vt:lpstr>Restructuring</vt:lpstr>
      <vt:lpstr>Creating Efficiencies</vt:lpstr>
      <vt:lpstr>Other Ideas Under Consideration</vt:lpstr>
      <vt:lpstr>PowerPoint Presentation</vt:lpstr>
      <vt:lpstr>PowerPoint Presentation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Oregon University</dc:title>
  <dc:creator>Jay Kenton</dc:creator>
  <cp:lastModifiedBy>Deborah A. Rezell</cp:lastModifiedBy>
  <cp:revision>61</cp:revision>
  <cp:lastPrinted>2021-09-17T17:29:46Z</cp:lastPrinted>
  <dcterms:created xsi:type="dcterms:W3CDTF">2021-08-03T01:16:22Z</dcterms:created>
  <dcterms:modified xsi:type="dcterms:W3CDTF">2021-09-18T18:06:35Z</dcterms:modified>
</cp:coreProperties>
</file>